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handoutMasterIdLst>
    <p:handoutMasterId r:id="rId32"/>
  </p:handoutMasterIdLst>
  <p:sldIdLst>
    <p:sldId id="256" r:id="rId2"/>
    <p:sldId id="257" r:id="rId3"/>
    <p:sldId id="286" r:id="rId4"/>
    <p:sldId id="316" r:id="rId5"/>
    <p:sldId id="289" r:id="rId6"/>
    <p:sldId id="290" r:id="rId7"/>
    <p:sldId id="296" r:id="rId8"/>
    <p:sldId id="301" r:id="rId9"/>
    <p:sldId id="317" r:id="rId10"/>
    <p:sldId id="318" r:id="rId11"/>
    <p:sldId id="319" r:id="rId12"/>
    <p:sldId id="298" r:id="rId13"/>
    <p:sldId id="291" r:id="rId14"/>
    <p:sldId id="300" r:id="rId15"/>
    <p:sldId id="297" r:id="rId16"/>
    <p:sldId id="268" r:id="rId17"/>
    <p:sldId id="299" r:id="rId18"/>
    <p:sldId id="292" r:id="rId19"/>
    <p:sldId id="294" r:id="rId20"/>
    <p:sldId id="303" r:id="rId21"/>
    <p:sldId id="267" r:id="rId22"/>
    <p:sldId id="306" r:id="rId23"/>
    <p:sldId id="307" r:id="rId24"/>
    <p:sldId id="269" r:id="rId25"/>
    <p:sldId id="293" r:id="rId26"/>
    <p:sldId id="320" r:id="rId27"/>
    <p:sldId id="265" r:id="rId28"/>
    <p:sldId id="308" r:id="rId29"/>
    <p:sldId id="258" r:id="rId30"/>
  </p:sldIdLst>
  <p:sldSz cx="9144000" cy="5143500" type="screen16x9"/>
  <p:notesSz cx="6858000" cy="9144000"/>
  <p:embeddedFontLst>
    <p:embeddedFont>
      <p:font typeface="Times New Roman Uni" panose="02020603050405020304" pitchFamily="18" charset="-128"/>
      <p:regular r:id="rId33"/>
    </p:embeddedFont>
    <p:embeddedFont>
      <p:font typeface="Comic Sans MS" panose="030F0902030302020204" pitchFamily="66" charset="0"/>
      <p:regular r:id="rId34"/>
      <p:bold r:id="rId35"/>
      <p:italic r:id="rId36"/>
      <p:boldItalic r:id="rId37"/>
    </p:embeddedFont>
    <p:embeddedFont>
      <p:font typeface="Oswald" pitchFamily="2" charset="77"/>
      <p:regular r:id="rId38"/>
      <p:bold r:id="rId39"/>
    </p:embeddedFont>
    <p:embeddedFont>
      <p:font typeface="Source Sans Pro" panose="020B0503030403020204" pitchFamily="34" charset="0"/>
      <p:regular r:id="rId40"/>
      <p:bold r:id="rId41"/>
      <p:italic r:id="rId42"/>
      <p:boldItalic r:id="rId43"/>
    </p:embeddedFont>
    <p:embeddedFont>
      <p:font typeface="Times"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FF7"/>
    <a:srgbClr val="00DAFF"/>
    <a:srgbClr val="51D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0F6DD5-0655-4F8F-B56D-6DA0A4721A6A}">
  <a:tblStyle styleId="{B40F6DD5-0655-4F8F-B56D-6DA0A4721A6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7"/>
    <p:restoredTop sz="89482" autoAdjust="0"/>
  </p:normalViewPr>
  <p:slideViewPr>
    <p:cSldViewPr snapToGrid="0" snapToObjects="1">
      <p:cViewPr varScale="1">
        <p:scale>
          <a:sx n="146" d="100"/>
          <a:sy n="146" d="100"/>
        </p:scale>
        <p:origin x="504" y="168"/>
      </p:cViewPr>
      <p:guideLst>
        <p:guide orient="horz" pos="1620"/>
        <p:guide pos="2880"/>
      </p:guideLst>
    </p:cSldViewPr>
  </p:slideViewPr>
  <p:outlineViewPr>
    <p:cViewPr>
      <p:scale>
        <a:sx n="33" d="100"/>
        <a:sy n="33" d="100"/>
      </p:scale>
      <p:origin x="0" y="-48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39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08DE5F-406C-044B-B5BA-F96343311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4A25BE-F9A5-9144-B441-1794F7465C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72FCC7-6F40-A24D-ADEF-ECC6FF2E9155}" type="datetimeFigureOut">
              <a:rPr lang="en-US" smtClean="0"/>
              <a:t>8/14/19</a:t>
            </a:fld>
            <a:endParaRPr lang="en-US"/>
          </a:p>
        </p:txBody>
      </p:sp>
      <p:sp>
        <p:nvSpPr>
          <p:cNvPr id="4" name="Footer Placeholder 3">
            <a:extLst>
              <a:ext uri="{FF2B5EF4-FFF2-40B4-BE49-F238E27FC236}">
                <a16:creationId xmlns:a16="http://schemas.microsoft.com/office/drawing/2014/main" id="{BE60A7F5-1688-634C-9057-84E8ABCF9D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C2A58-F750-1A40-A321-347A17CA86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4753B3-F68B-3E4E-BD4A-43FE90E549FD}" type="slidenum">
              <a:rPr lang="en-US" smtClean="0"/>
              <a:t>‹#›</a:t>
            </a:fld>
            <a:endParaRPr lang="en-US"/>
          </a:p>
        </p:txBody>
      </p:sp>
    </p:spTree>
    <p:extLst>
      <p:ext uri="{BB962C8B-B14F-4D97-AF65-F5344CB8AC3E}">
        <p14:creationId xmlns:p14="http://schemas.microsoft.com/office/powerpoint/2010/main" val="2545563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3569814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terms/c/coincheck.asp"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investopedia.com/news/largest-cryptocurrency-hacks-so-far-year/" TargetMode="External"/><Relationship Id="rId4" Type="http://schemas.openxmlformats.org/officeDocument/2006/relationships/hyperlink" Target="https://www.investopedia.com/tech/meet-nem-xem-harvested-cryptocurrenc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log transformation, as seen here, except Market Cap and Volume, all the other variables have very similar distribution. Volume might have few outliers in it but we can check further if we need to remove or impute those outliers.</a:t>
            </a:r>
          </a:p>
        </p:txBody>
      </p:sp>
    </p:spTree>
    <p:extLst>
      <p:ext uri="{BB962C8B-B14F-4D97-AF65-F5344CB8AC3E}">
        <p14:creationId xmlns:p14="http://schemas.microsoft.com/office/powerpoint/2010/main" val="138079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d2061351b_17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d2061351b_1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have filtered our dataset from Jul 2015 to Jul 2018 for top 10 coins only based on their Market Cap value. They are Bitcoin, Bitcoin Cash, Ethereum and Ripple. The later 2 are newer coins and cheaper as well than Bitcoin and Bitcoin Cash. Another popular coin is Litecoin whose Market Cap value as of last 3 years of data suggests, is not enough to make it to the top 4 coins. It’s value must have dropped from before.</a:t>
            </a:r>
            <a:endParaRPr dirty="0"/>
          </a:p>
        </p:txBody>
      </p:sp>
    </p:spTree>
    <p:extLst>
      <p:ext uri="{BB962C8B-B14F-4D97-AF65-F5344CB8AC3E}">
        <p14:creationId xmlns:p14="http://schemas.microsoft.com/office/powerpoint/2010/main" val="117688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Based on the Closing price distribution for last 1 year for top 4 coins, Bitcoin, as expected, has the highest value among all. It saw a steep increase and decrease in the price from 2017 end to 2018 mid year. This market fluctuation affected other coins in the same fashion. But currently, the newer coins are also promising as their values are consistent for a period of time.</a:t>
            </a:r>
          </a:p>
        </p:txBody>
      </p:sp>
    </p:spTree>
    <p:extLst>
      <p:ext uri="{BB962C8B-B14F-4D97-AF65-F5344CB8AC3E}">
        <p14:creationId xmlns:p14="http://schemas.microsoft.com/office/powerpoint/2010/main" val="318534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have explored our dataset and cleaned it according. We have also transformed it based on the results of our exploration. We can move next to model our data to predict Closing price of the top 4 coins in the market.</a:t>
            </a:r>
          </a:p>
        </p:txBody>
      </p:sp>
    </p:spTree>
    <p:extLst>
      <p:ext uri="{BB962C8B-B14F-4D97-AF65-F5344CB8AC3E}">
        <p14:creationId xmlns:p14="http://schemas.microsoft.com/office/powerpoint/2010/main" val="357524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all log transformed variables in linear regression model, Volume and Market Cap are not very significant for predicting Close price. Even with only standardized columns, the results are pretty similar. Accuracy is very high, suggesting we might even don’t need a regression model to predict price. We can just keep a close eye on the High and Low prices of each coin.</a:t>
            </a:r>
          </a:p>
          <a:p>
            <a:r>
              <a:rPr lang="en-US" dirty="0"/>
              <a:t>For log-transformed model, it shows that 1% increase in High price would yield an increase of 0.83% in the Closing price. Similarly, we can interpret for other variables.</a:t>
            </a:r>
          </a:p>
          <a:p>
            <a:r>
              <a:rPr lang="en-US" dirty="0"/>
              <a:t>For standardized variables, it represents that 1unit change in std deviation of the High value will lead to an increase of 0.859 std deviation in the Closing price. </a:t>
            </a:r>
          </a:p>
        </p:txBody>
      </p:sp>
    </p:spTree>
    <p:extLst>
      <p:ext uri="{BB962C8B-B14F-4D97-AF65-F5344CB8AC3E}">
        <p14:creationId xmlns:p14="http://schemas.microsoft.com/office/powerpoint/2010/main" val="330244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With only Open as a predictor in linear regression model for BTC , the accuracy is still very high. When trying Random Forest regressor for this problem, the feature importance plot shows High and Low and Market cap as the important variable contributing to the model. The accuracy was similar to linear regression outputs. The scatter plot also shows that the predicted prices are pretty close to the original price. </a:t>
            </a:r>
          </a:p>
          <a:p>
            <a:r>
              <a:rPr lang="en-IN" dirty="0"/>
              <a:t>As seen from the summary of the linear model, a unit increase in the Open price will lead to 0.99 unit increase in the Closing price of Bitcoin.</a:t>
            </a:r>
          </a:p>
        </p:txBody>
      </p:sp>
    </p:spTree>
    <p:extLst>
      <p:ext uri="{BB962C8B-B14F-4D97-AF65-F5344CB8AC3E}">
        <p14:creationId xmlns:p14="http://schemas.microsoft.com/office/powerpoint/2010/main" val="355725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Random forest was tried on the remaining 3 top coins after BTC and similar results were obtained. The feature importance plot gives the importance of the variables tried in the model. Hence, Closing price is closely related to High, Low and somewhat on the Open price as well.</a:t>
            </a:r>
            <a:endParaRPr dirty="0"/>
          </a:p>
        </p:txBody>
      </p:sp>
    </p:spTree>
    <p:extLst>
      <p:ext uri="{BB962C8B-B14F-4D97-AF65-F5344CB8AC3E}">
        <p14:creationId xmlns:p14="http://schemas.microsoft.com/office/powerpoint/2010/main" val="2212042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As shown here, the scatter plots between predicted and test shows a very good linear relationship is getting captured by the model for all 3 of them.</a:t>
            </a:r>
            <a:endParaRPr dirty="0"/>
          </a:p>
        </p:txBody>
      </p:sp>
    </p:spTree>
    <p:extLst>
      <p:ext uri="{BB962C8B-B14F-4D97-AF65-F5344CB8AC3E}">
        <p14:creationId xmlns:p14="http://schemas.microsoft.com/office/powerpoint/2010/main" val="837429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accuracies for each model tried is similar to each other and is very high ~99%.</a:t>
            </a:r>
            <a:endParaRPr dirty="0"/>
          </a:p>
        </p:txBody>
      </p:sp>
    </p:spTree>
    <p:extLst>
      <p:ext uri="{BB962C8B-B14F-4D97-AF65-F5344CB8AC3E}">
        <p14:creationId xmlns:p14="http://schemas.microsoft.com/office/powerpoint/2010/main" val="1830976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Different models and their output has been listed here.</a:t>
            </a:r>
            <a:endParaRPr dirty="0"/>
          </a:p>
        </p:txBody>
      </p:sp>
    </p:spTree>
    <p:extLst>
      <p:ext uri="{BB962C8B-B14F-4D97-AF65-F5344CB8AC3E}">
        <p14:creationId xmlns:p14="http://schemas.microsoft.com/office/powerpoint/2010/main" val="366982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Examples – Many heavy computational techniques have been used for price prediction – Neural Networks, Deep learning, etc.</a:t>
            </a:r>
          </a:p>
          <a:p>
            <a:pPr marL="0" lvl="0" indent="0" algn="l" rtl="0">
              <a:spcBef>
                <a:spcPts val="0"/>
              </a:spcBef>
              <a:spcAft>
                <a:spcPts val="0"/>
              </a:spcAft>
              <a:buNone/>
            </a:pPr>
            <a:r>
              <a:rPr lang="en-IN" sz="1100" b="0" i="0" u="none" strike="noStrike" cap="none" dirty="0" err="1">
                <a:solidFill>
                  <a:srgbClr val="000000"/>
                </a:solidFill>
                <a:effectLst/>
                <a:latin typeface="Arial"/>
                <a:ea typeface="Arial"/>
                <a:cs typeface="Arial"/>
                <a:sym typeface="Arial"/>
              </a:rPr>
              <a:t>Bithumb's</a:t>
            </a:r>
            <a:r>
              <a:rPr lang="en-IN" sz="1100" b="0" i="0" u="none" strike="noStrike" cap="none" dirty="0">
                <a:solidFill>
                  <a:srgbClr val="000000"/>
                </a:solidFill>
                <a:effectLst/>
                <a:latin typeface="Arial"/>
                <a:ea typeface="Arial"/>
                <a:cs typeface="Arial"/>
                <a:sym typeface="Arial"/>
              </a:rPr>
              <a:t> hack took place on June 19, with about $30 million in tokens stolen</a:t>
            </a: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In January, the Japanese exchange </a:t>
            </a:r>
            <a:r>
              <a:rPr lang="en-IN" sz="1100" b="0" i="0" u="sng" strike="noStrike" cap="none" dirty="0" err="1">
                <a:solidFill>
                  <a:srgbClr val="000000"/>
                </a:solidFill>
                <a:effectLst/>
                <a:latin typeface="Arial"/>
                <a:ea typeface="Arial"/>
                <a:cs typeface="Arial"/>
                <a:sym typeface="Arial"/>
                <a:hlinkClick r:id="rId3"/>
              </a:rPr>
              <a:t>Coincheck</a:t>
            </a:r>
            <a:r>
              <a:rPr lang="en-IN" sz="1100" b="0" i="0" u="none" strike="noStrike" cap="none" dirty="0">
                <a:solidFill>
                  <a:srgbClr val="000000"/>
                </a:solidFill>
                <a:effectLst/>
                <a:latin typeface="Arial"/>
                <a:ea typeface="Arial"/>
                <a:cs typeface="Arial"/>
                <a:sym typeface="Arial"/>
              </a:rPr>
              <a:t> suffered an attack which cost it 523 million </a:t>
            </a:r>
            <a:r>
              <a:rPr lang="en-IN" sz="1100" b="0" i="0" u="sng" strike="noStrike" cap="none" dirty="0">
                <a:solidFill>
                  <a:srgbClr val="000000"/>
                </a:solidFill>
                <a:effectLst/>
                <a:latin typeface="Arial"/>
                <a:ea typeface="Arial"/>
                <a:cs typeface="Arial"/>
                <a:sym typeface="Arial"/>
                <a:hlinkClick r:id="rId4"/>
              </a:rPr>
              <a:t>NEM</a:t>
            </a:r>
            <a:r>
              <a:rPr lang="en-IN" sz="1100" b="0" i="0" u="none" strike="noStrike" cap="none" dirty="0">
                <a:solidFill>
                  <a:srgbClr val="000000"/>
                </a:solidFill>
                <a:effectLst/>
                <a:latin typeface="Arial"/>
                <a:ea typeface="Arial"/>
                <a:cs typeface="Arial"/>
                <a:sym typeface="Arial"/>
              </a:rPr>
              <a:t> coins valued at about $534 million</a:t>
            </a:r>
          </a:p>
          <a:p>
            <a:pPr marL="0" lvl="0" indent="0" algn="l" rtl="0">
              <a:spcBef>
                <a:spcPts val="0"/>
              </a:spcBef>
              <a:spcAft>
                <a:spcPts val="0"/>
              </a:spcAft>
              <a:buNone/>
            </a:pPr>
            <a:r>
              <a:rPr lang="en-IN" sz="1100" b="0" i="0" u="none" strike="noStrike" cap="none" dirty="0">
                <a:solidFill>
                  <a:srgbClr val="000000"/>
                </a:solidFill>
                <a:effectLst/>
                <a:latin typeface="Arial"/>
                <a:cs typeface="Arial"/>
                <a:sym typeface="Arial"/>
              </a:rPr>
              <a:t>Link: </a:t>
            </a:r>
            <a:r>
              <a:rPr lang="en-IN" dirty="0">
                <a:hlinkClick r:id="rId5"/>
              </a:rPr>
              <a:t>https://www.investopedia.com/news/largest-cryptocurrency-hacks-so-far-year/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Keep a close watch on the High and Low values to effectively estimate the Closing price of the coin for that day. Also, the Open price also gives a fair estimate as to what to expect for the close price.</a:t>
            </a:r>
          </a:p>
        </p:txBody>
      </p:sp>
    </p:spTree>
    <p:extLst>
      <p:ext uri="{BB962C8B-B14F-4D97-AF65-F5344CB8AC3E}">
        <p14:creationId xmlns:p14="http://schemas.microsoft.com/office/powerpoint/2010/main" val="13673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Ripple has the highest return as compared to the other top coins. Currently, it is the cheapest coin out of top 4 coins and with increasing market trend, it is promising to see very high return for ripple. Let’s check  the % increase in return and how much are we expecting to make out of it.</a:t>
            </a:r>
            <a:endParaRPr dirty="0"/>
          </a:p>
        </p:txBody>
      </p:sp>
    </p:spTree>
    <p:extLst>
      <p:ext uri="{BB962C8B-B14F-4D97-AF65-F5344CB8AC3E}">
        <p14:creationId xmlns:p14="http://schemas.microsoft.com/office/powerpoint/2010/main" val="1181123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41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9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Basic stats of dataset has been shown here. Market Cap and Volume are in millions as compared to other price variables which are in thousands. This hints us towards standardizing variables  before using in any model which is affected by different scales of the variables.</a:t>
            </a:r>
          </a:p>
          <a:p>
            <a:endParaRPr lang="en-US" dirty="0"/>
          </a:p>
          <a:p>
            <a:r>
              <a:rPr lang="en-US" dirty="0"/>
              <a:t>We have filtered 3 most recent years of data for our further analysis – Jul 2015 to Jul 2018.</a:t>
            </a:r>
          </a:p>
        </p:txBody>
      </p:sp>
    </p:spTree>
    <p:extLst>
      <p:ext uri="{BB962C8B-B14F-4D97-AF65-F5344CB8AC3E}">
        <p14:creationId xmlns:p14="http://schemas.microsoft.com/office/powerpoint/2010/main" val="210844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There are less than 1% missing values in the dataset which were removed from the data</a:t>
            </a:r>
          </a:p>
          <a:p>
            <a:endParaRPr lang="en-IN" dirty="0"/>
          </a:p>
        </p:txBody>
      </p:sp>
    </p:spTree>
    <p:extLst>
      <p:ext uri="{BB962C8B-B14F-4D97-AF65-F5344CB8AC3E}">
        <p14:creationId xmlns:p14="http://schemas.microsoft.com/office/powerpoint/2010/main" val="92191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As shown in the correlation plot, Open, High and Low variables have a correlation of 1 with the target variable (Close). Market Cap and Volume also have very high correlation with Closing price. Hence, we can use either only one of these or all the variables for modelling. Delta doesn’t have any significant correlation with price. Hence, this variable can be dropped from analysis.</a:t>
            </a:r>
          </a:p>
        </p:txBody>
      </p:sp>
    </p:spTree>
    <p:extLst>
      <p:ext uri="{BB962C8B-B14F-4D97-AF65-F5344CB8AC3E}">
        <p14:creationId xmlns:p14="http://schemas.microsoft.com/office/powerpoint/2010/main" val="158884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Based on the distribution shown for original variables, we can try transforming data to shape the distribution from highly skewed to less skewed distribution. This will help in understanding the effect of change in the variable’s value on Close price.</a:t>
            </a:r>
          </a:p>
          <a:p>
            <a:endParaRPr lang="en-IN" dirty="0"/>
          </a:p>
        </p:txBody>
      </p:sp>
    </p:spTree>
    <p:extLst>
      <p:ext uri="{BB962C8B-B14F-4D97-AF65-F5344CB8AC3E}">
        <p14:creationId xmlns:p14="http://schemas.microsoft.com/office/powerpoint/2010/main" val="293426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As shown here, Scatter plot further confirms the linear relationship of Close price with Open, High and low variables while Market cap is not having a very strong linear relationship as compared to the other 3 variables. After log transformation, the relation can be seen getting much stronger than before. While Volume and Market Cap transformed variables are not having a linear relationship as compared to others</a:t>
            </a:r>
          </a:p>
        </p:txBody>
      </p:sp>
    </p:spTree>
    <p:extLst>
      <p:ext uri="{BB962C8B-B14F-4D97-AF65-F5344CB8AC3E}">
        <p14:creationId xmlns:p14="http://schemas.microsoft.com/office/powerpoint/2010/main" val="37699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9" name="Google Shape;249;p7"/>
          <p:cNvSpPr txBox="1">
            <a:spLocks noGrp="1"/>
          </p:cNvSpPr>
          <p:nvPr>
            <p:ph type="body" idx="1"/>
          </p:nvPr>
        </p:nvSpPr>
        <p:spPr>
          <a:xfrm>
            <a:off x="70590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0" name="Google Shape;250;p7"/>
          <p:cNvSpPr txBox="1">
            <a:spLocks noGrp="1"/>
          </p:cNvSpPr>
          <p:nvPr>
            <p:ph type="body" idx="2"/>
          </p:nvPr>
        </p:nvSpPr>
        <p:spPr>
          <a:xfrm>
            <a:off x="3304125"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1" name="Google Shape;251;p7"/>
          <p:cNvSpPr txBox="1">
            <a:spLocks noGrp="1"/>
          </p:cNvSpPr>
          <p:nvPr>
            <p:ph type="body" idx="3"/>
          </p:nvPr>
        </p:nvSpPr>
        <p:spPr>
          <a:xfrm>
            <a:off x="590235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2" name="Google Shape;252;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7"/>
          <p:cNvGrpSpPr/>
          <p:nvPr/>
        </p:nvGrpSpPr>
        <p:grpSpPr>
          <a:xfrm>
            <a:off x="-9525" y="4462475"/>
            <a:ext cx="9167825" cy="595300"/>
            <a:chOff x="-9525" y="4462475"/>
            <a:chExt cx="9167825" cy="595300"/>
          </a:xfrm>
        </p:grpSpPr>
        <p:sp>
          <p:nvSpPr>
            <p:cNvPr id="258" name="Google Shape;258;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Google Shape;259;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Google Shape;260;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Google Shape;261;p7"/>
          <p:cNvGrpSpPr/>
          <p:nvPr/>
        </p:nvGrpSpPr>
        <p:grpSpPr>
          <a:xfrm>
            <a:off x="-42837" y="4443488"/>
            <a:ext cx="9229575" cy="642787"/>
            <a:chOff x="-42837" y="4443488"/>
            <a:chExt cx="9229575" cy="642787"/>
          </a:xfrm>
        </p:grpSpPr>
        <p:sp>
          <p:nvSpPr>
            <p:cNvPr id="262" name="Google Shape;262;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a:extLst>
              <a:ext uri="{FF2B5EF4-FFF2-40B4-BE49-F238E27FC236}">
                <a16:creationId xmlns:a16="http://schemas.microsoft.com/office/drawing/2014/main" id="{D077A611-1D68-2A43-B3D7-4B3D285CCC1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lvl="0"/>
            <a:r>
              <a:rPr lang="en" dirty="0">
                <a:latin typeface="Arial" panose="020B0604020202020204" pitchFamily="34" charset="0"/>
                <a:cs typeface="Arial" panose="020B0604020202020204" pitchFamily="34" charset="0"/>
              </a:rPr>
              <a:t>Cryptocurrency Market Analysis</a:t>
            </a:r>
            <a:endParaRPr dirty="0">
              <a:latin typeface="Arial" panose="020B0604020202020204" pitchFamily="34" charset="0"/>
              <a:cs typeface="Arial" panose="020B0604020202020204" pitchFamily="34" charset="0"/>
            </a:endParaRPr>
          </a:p>
        </p:txBody>
      </p:sp>
      <p:sp>
        <p:nvSpPr>
          <p:cNvPr id="3" name="Google Shape;464;p13">
            <a:extLst>
              <a:ext uri="{FF2B5EF4-FFF2-40B4-BE49-F238E27FC236}">
                <a16:creationId xmlns:a16="http://schemas.microsoft.com/office/drawing/2014/main" id="{40B8591E-7E02-E246-B794-2DC465DA2309}"/>
              </a:ext>
            </a:extLst>
          </p:cNvPr>
          <p:cNvSpPr txBox="1">
            <a:spLocks/>
          </p:cNvSpPr>
          <p:nvPr/>
        </p:nvSpPr>
        <p:spPr>
          <a:xfrm>
            <a:off x="190672" y="3464646"/>
            <a:ext cx="3000000" cy="1514042"/>
          </a:xfrm>
          <a:prstGeom prst="rect">
            <a:avLst/>
          </a:prstGeom>
          <a:noFill/>
          <a:ln>
            <a:noFill/>
          </a:ln>
        </p:spPr>
        <p:txBody>
          <a:bodyPr spcFirstLastPara="1" wrap="square" lIns="91425" tIns="91425" rIns="91425" bIns="91425" numCol="2"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lvl="0" algn="l">
              <a:buClr>
                <a:schemeClr val="dk1"/>
              </a:buClr>
              <a:buSzPts val="2400"/>
            </a:pPr>
            <a:r>
              <a:rPr lang="en-US" sz="1600" b="0" u="sng" dirty="0">
                <a:solidFill>
                  <a:schemeClr val="bg1"/>
                </a:solidFill>
                <a:latin typeface="Arial" panose="020B0604020202020204" pitchFamily="34" charset="0"/>
                <a:ea typeface="Times"/>
                <a:cs typeface="Arial" panose="020B0604020202020204" pitchFamily="34" charset="0"/>
                <a:sym typeface="Times"/>
              </a:rPr>
              <a:t>Team 2</a:t>
            </a:r>
          </a:p>
          <a:p>
            <a:pPr algn="l">
              <a:buClr>
                <a:schemeClr val="dk1"/>
              </a:buClr>
              <a:buSzPts val="2400"/>
            </a:pPr>
            <a:r>
              <a:rPr lang="en-US" altLang="zh-CN" sz="1400" b="0" dirty="0">
                <a:solidFill>
                  <a:schemeClr val="bg1"/>
                </a:solidFill>
                <a:latin typeface="Arial" panose="020B0604020202020204" pitchFamily="34" charset="0"/>
                <a:ea typeface="Times"/>
                <a:cs typeface="Arial" panose="020B0604020202020204" pitchFamily="34" charset="0"/>
                <a:sym typeface="Times"/>
              </a:rPr>
              <a:t>Apurwa Prasad</a:t>
            </a:r>
          </a:p>
          <a:p>
            <a:pPr algn="l">
              <a:buClr>
                <a:schemeClr val="dk1"/>
              </a:buClr>
              <a:buSzPts val="2400"/>
            </a:pPr>
            <a:r>
              <a:rPr lang="en-US" altLang="zh-CN" sz="1400" b="0" dirty="0">
                <a:solidFill>
                  <a:schemeClr val="bg1"/>
                </a:solidFill>
                <a:latin typeface="Arial" panose="020B0604020202020204" pitchFamily="34" charset="0"/>
                <a:ea typeface="Times"/>
                <a:cs typeface="Arial" panose="020B0604020202020204" pitchFamily="34" charset="0"/>
                <a:sym typeface="Times"/>
              </a:rPr>
              <a:t>Anthony Renzullo</a:t>
            </a:r>
          </a:p>
          <a:p>
            <a:pPr lvl="0" algn="l">
              <a:buClr>
                <a:schemeClr val="dk1"/>
              </a:buClr>
              <a:buSzPts val="2400"/>
            </a:pPr>
            <a:r>
              <a:rPr lang="en-US" altLang="zh-CN" sz="1400" b="0" dirty="0">
                <a:solidFill>
                  <a:schemeClr val="bg1"/>
                </a:solidFill>
                <a:latin typeface="Arial" panose="020B0604020202020204" pitchFamily="34" charset="0"/>
                <a:ea typeface="Times"/>
                <a:cs typeface="Arial" panose="020B0604020202020204" pitchFamily="34" charset="0"/>
                <a:sym typeface="Times"/>
              </a:rPr>
              <a:t>Xinyin Miao</a:t>
            </a:r>
          </a:p>
          <a:p>
            <a:pPr lvl="0" algn="l">
              <a:buClr>
                <a:schemeClr val="dk1"/>
              </a:buClr>
              <a:buSzPts val="2400"/>
            </a:pPr>
            <a:r>
              <a:rPr lang="en-US" altLang="zh-CN" sz="1400" b="0" dirty="0">
                <a:solidFill>
                  <a:schemeClr val="bg1"/>
                </a:solidFill>
                <a:latin typeface="Arial" panose="020B0604020202020204" pitchFamily="34" charset="0"/>
                <a:ea typeface="Times"/>
                <a:cs typeface="Arial" panose="020B0604020202020204" pitchFamily="34" charset="0"/>
                <a:sym typeface="Times"/>
              </a:rPr>
              <a:t>Kumari Juhi </a:t>
            </a:r>
            <a:endParaRPr lang="en-US" sz="1400" b="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F7E259-DB79-AC4C-9F7F-A40E6626CC1B}"/>
              </a:ext>
            </a:extLst>
          </p:cNvPr>
          <p:cNvSpPr>
            <a:spLocks noGrp="1"/>
          </p:cNvSpPr>
          <p:nvPr>
            <p:ph type="title"/>
          </p:nvPr>
        </p:nvSpPr>
        <p:spPr>
          <a:xfrm>
            <a:off x="2791487" y="224933"/>
            <a:ext cx="3277416" cy="533563"/>
          </a:xfrm>
        </p:spPr>
        <p:txBody>
          <a:bodyPr anchor="ctr"/>
          <a:lstStyle/>
          <a:p>
            <a:r>
              <a:rPr lang="en-US" sz="2800" dirty="0">
                <a:latin typeface="Arial" panose="020B0604020202020204" pitchFamily="34" charset="0"/>
                <a:cs typeface="Arial" panose="020B0604020202020204" pitchFamily="34" charset="0"/>
              </a:rPr>
              <a:t>Data Exploration</a:t>
            </a:r>
          </a:p>
        </p:txBody>
      </p:sp>
      <p:pic>
        <p:nvPicPr>
          <p:cNvPr id="12" name="Picture 3">
            <a:extLst>
              <a:ext uri="{FF2B5EF4-FFF2-40B4-BE49-F238E27FC236}">
                <a16:creationId xmlns:a16="http://schemas.microsoft.com/office/drawing/2014/main" id="{A29ED3AD-6FF1-45D3-9CC4-BFA197EB1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17" y="939540"/>
            <a:ext cx="5642284" cy="176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a:extLst>
              <a:ext uri="{FF2B5EF4-FFF2-40B4-BE49-F238E27FC236}">
                <a16:creationId xmlns:a16="http://schemas.microsoft.com/office/drawing/2014/main" id="{55A0E7AA-FC2D-4981-A1DA-DDA4FA2FCAB4}"/>
              </a:ext>
            </a:extLst>
          </p:cNvPr>
          <p:cNvSpPr txBox="1"/>
          <p:nvPr/>
        </p:nvSpPr>
        <p:spPr>
          <a:xfrm>
            <a:off x="504866" y="2869275"/>
            <a:ext cx="3868170" cy="369332"/>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r>
              <a:rPr lang="en-US" altLang="zh-CN" dirty="0"/>
              <a:t>5. Add ‘Month’ and ‘Year’</a:t>
            </a:r>
            <a:endParaRPr lang="zh-CN" altLang="en-US" dirty="0"/>
          </a:p>
        </p:txBody>
      </p:sp>
      <p:pic>
        <p:nvPicPr>
          <p:cNvPr id="14" name="Picture 3">
            <a:extLst>
              <a:ext uri="{FF2B5EF4-FFF2-40B4-BE49-F238E27FC236}">
                <a16:creationId xmlns:a16="http://schemas.microsoft.com/office/drawing/2014/main" id="{9854AE8B-7B25-4323-A064-D1307EF29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743" y="2391607"/>
            <a:ext cx="4652003" cy="1163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a:extLst>
              <a:ext uri="{FF2B5EF4-FFF2-40B4-BE49-F238E27FC236}">
                <a16:creationId xmlns:a16="http://schemas.microsoft.com/office/drawing/2014/main" id="{40C5CE5A-90FC-4ADC-9334-D5D2A6B01B8F}"/>
              </a:ext>
            </a:extLst>
          </p:cNvPr>
          <p:cNvSpPr txBox="1"/>
          <p:nvPr/>
        </p:nvSpPr>
        <p:spPr>
          <a:xfrm>
            <a:off x="4717659" y="3693383"/>
            <a:ext cx="3868170" cy="369332"/>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r>
              <a:rPr lang="en-US" altLang="zh-CN" dirty="0"/>
              <a:t>6. Rows without Target are trash data</a:t>
            </a:r>
            <a:endParaRPr lang="zh-CN" altLang="en-US" dirty="0"/>
          </a:p>
        </p:txBody>
      </p:sp>
    </p:spTree>
    <p:extLst>
      <p:ext uri="{BB962C8B-B14F-4D97-AF65-F5344CB8AC3E}">
        <p14:creationId xmlns:p14="http://schemas.microsoft.com/office/powerpoint/2010/main" val="385062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F7E259-DB79-AC4C-9F7F-A40E6626CC1B}"/>
              </a:ext>
            </a:extLst>
          </p:cNvPr>
          <p:cNvSpPr>
            <a:spLocks noGrp="1"/>
          </p:cNvSpPr>
          <p:nvPr>
            <p:ph type="title"/>
          </p:nvPr>
        </p:nvSpPr>
        <p:spPr>
          <a:xfrm>
            <a:off x="2791487" y="224933"/>
            <a:ext cx="3277416" cy="533563"/>
          </a:xfrm>
        </p:spPr>
        <p:txBody>
          <a:bodyPr anchor="ctr"/>
          <a:lstStyle/>
          <a:p>
            <a:r>
              <a:rPr lang="en-US" sz="2800" dirty="0">
                <a:latin typeface="Arial" panose="020B0604020202020204" pitchFamily="34" charset="0"/>
                <a:cs typeface="Arial" panose="020B0604020202020204" pitchFamily="34" charset="0"/>
              </a:rPr>
              <a:t>Data Exploration</a:t>
            </a:r>
          </a:p>
        </p:txBody>
      </p:sp>
      <p:pic>
        <p:nvPicPr>
          <p:cNvPr id="7" name="Picture 2">
            <a:extLst>
              <a:ext uri="{FF2B5EF4-FFF2-40B4-BE49-F238E27FC236}">
                <a16:creationId xmlns:a16="http://schemas.microsoft.com/office/drawing/2014/main" id="{ACA23FC1-5F9E-4AF8-A7AE-F56DEB872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09" y="864056"/>
            <a:ext cx="4127701" cy="2215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DCCFF60D-EB11-405B-A944-6D1B315F7E69}"/>
              </a:ext>
            </a:extLst>
          </p:cNvPr>
          <p:cNvSpPr txBox="1"/>
          <p:nvPr/>
        </p:nvSpPr>
        <p:spPr>
          <a:xfrm>
            <a:off x="537574" y="3209137"/>
            <a:ext cx="3868170" cy="646331"/>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r>
              <a:rPr lang="en-US" altLang="zh-CN" dirty="0"/>
              <a:t>7. ‘Close’ in Different Years has different level</a:t>
            </a:r>
            <a:endParaRPr lang="zh-CN" altLang="en-US" dirty="0"/>
          </a:p>
        </p:txBody>
      </p:sp>
      <p:pic>
        <p:nvPicPr>
          <p:cNvPr id="10" name="Picture 2">
            <a:extLst>
              <a:ext uri="{FF2B5EF4-FFF2-40B4-BE49-F238E27FC236}">
                <a16:creationId xmlns:a16="http://schemas.microsoft.com/office/drawing/2014/main" id="{198B1D6F-4C26-432C-A6C8-7C2623676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921" y="758496"/>
            <a:ext cx="3667502" cy="2668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59F7F38B-1C37-44B5-8BA4-FFED62BEF5A0}"/>
              </a:ext>
            </a:extLst>
          </p:cNvPr>
          <p:cNvSpPr txBox="1"/>
          <p:nvPr/>
        </p:nvSpPr>
        <p:spPr>
          <a:xfrm>
            <a:off x="5084226" y="3532302"/>
            <a:ext cx="3598892" cy="369332"/>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pPr algn="l"/>
            <a:r>
              <a:rPr lang="en-US" altLang="zh-CN" dirty="0"/>
              <a:t>8. Fill missing values based on Time </a:t>
            </a:r>
            <a:endParaRPr lang="zh-CN" altLang="en-US" dirty="0"/>
          </a:p>
        </p:txBody>
      </p:sp>
      <p:sp>
        <p:nvSpPr>
          <p:cNvPr id="16" name="TextBox 15">
            <a:extLst>
              <a:ext uri="{FF2B5EF4-FFF2-40B4-BE49-F238E27FC236}">
                <a16:creationId xmlns:a16="http://schemas.microsoft.com/office/drawing/2014/main" id="{A0F51562-B768-4DAF-A930-E66AE0B35A6D}"/>
              </a:ext>
            </a:extLst>
          </p:cNvPr>
          <p:cNvSpPr txBox="1"/>
          <p:nvPr/>
        </p:nvSpPr>
        <p:spPr>
          <a:xfrm>
            <a:off x="5084226" y="3836307"/>
            <a:ext cx="3598892" cy="369332"/>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pPr algn="l"/>
            <a:r>
              <a:rPr lang="en-US" altLang="zh-CN" dirty="0"/>
              <a:t>9. The data is cleaned!</a:t>
            </a:r>
            <a:endParaRPr lang="zh-CN" altLang="en-US" dirty="0"/>
          </a:p>
        </p:txBody>
      </p:sp>
    </p:spTree>
    <p:extLst>
      <p:ext uri="{BB962C8B-B14F-4D97-AF65-F5344CB8AC3E}">
        <p14:creationId xmlns:p14="http://schemas.microsoft.com/office/powerpoint/2010/main" val="410874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D8CA8608-85D9-084F-8A91-3C2A91C7B75B}"/>
              </a:ext>
            </a:extLst>
          </p:cNvPr>
          <p:cNvSpPr txBox="1">
            <a:spLocks/>
          </p:cNvSpPr>
          <p:nvPr/>
        </p:nvSpPr>
        <p:spPr>
          <a:xfrm>
            <a:off x="6438697" y="1043622"/>
            <a:ext cx="2440127" cy="266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marL="114300" indent="0">
              <a:buNone/>
            </a:pPr>
            <a:r>
              <a:rPr lang="en-US" sz="1200" dirty="0">
                <a:latin typeface="Arial" panose="020B0604020202020204" pitchFamily="34" charset="0"/>
                <a:cs typeface="Arial" panose="020B0604020202020204" pitchFamily="34" charset="0"/>
              </a:rPr>
              <a:t>Correlation Matrix</a:t>
            </a:r>
          </a:p>
          <a:p>
            <a:pPr marL="114300" indent="0">
              <a:buNone/>
            </a:pPr>
            <a:endParaRPr lang="en-US" sz="1200" dirty="0">
              <a:latin typeface="Arial" panose="020B0604020202020204" pitchFamily="34" charset="0"/>
              <a:cs typeface="Arial" panose="020B0604020202020204" pitchFamily="34" charset="0"/>
            </a:endParaRPr>
          </a:p>
          <a:p>
            <a:pPr marL="114300" indent="0">
              <a:buNone/>
            </a:pPr>
            <a:r>
              <a:rPr lang="en-US" sz="1200" dirty="0">
                <a:latin typeface="Arial" panose="020B0604020202020204" pitchFamily="34" charset="0"/>
                <a:cs typeface="Arial" panose="020B0604020202020204" pitchFamily="34" charset="0"/>
              </a:rPr>
              <a:t>Highest Correlation between:</a:t>
            </a:r>
          </a:p>
          <a:p>
            <a:r>
              <a:rPr lang="en-US" sz="1200" dirty="0">
                <a:latin typeface="Arial" panose="020B0604020202020204" pitchFamily="34" charset="0"/>
                <a:cs typeface="Arial" panose="020B0604020202020204" pitchFamily="34" charset="0"/>
              </a:rPr>
              <a:t>Close &amp; High</a:t>
            </a:r>
          </a:p>
          <a:p>
            <a:r>
              <a:rPr lang="en-US" sz="1200" dirty="0">
                <a:latin typeface="Arial" panose="020B0604020202020204" pitchFamily="34" charset="0"/>
                <a:cs typeface="Arial" panose="020B0604020202020204" pitchFamily="34" charset="0"/>
              </a:rPr>
              <a:t>Close &amp; Low</a:t>
            </a:r>
          </a:p>
          <a:p>
            <a:r>
              <a:rPr lang="en-US" sz="1200" dirty="0">
                <a:latin typeface="Arial" panose="020B0604020202020204" pitchFamily="34" charset="0"/>
                <a:cs typeface="Arial" panose="020B0604020202020204" pitchFamily="34" charset="0"/>
              </a:rPr>
              <a:t>Close &amp; Open</a:t>
            </a:r>
          </a:p>
        </p:txBody>
      </p:sp>
      <p:pic>
        <p:nvPicPr>
          <p:cNvPr id="8" name="Picture 7">
            <a:extLst>
              <a:ext uri="{FF2B5EF4-FFF2-40B4-BE49-F238E27FC236}">
                <a16:creationId xmlns:a16="http://schemas.microsoft.com/office/drawing/2014/main" id="{9AC1512A-617B-1F4F-B351-B4C8398D5670}"/>
              </a:ext>
            </a:extLst>
          </p:cNvPr>
          <p:cNvPicPr>
            <a:picLocks noChangeAspect="1"/>
          </p:cNvPicPr>
          <p:nvPr/>
        </p:nvPicPr>
        <p:blipFill>
          <a:blip r:embed="rId3"/>
          <a:stretch>
            <a:fillRect/>
          </a:stretch>
        </p:blipFill>
        <p:spPr>
          <a:xfrm>
            <a:off x="727879" y="1134174"/>
            <a:ext cx="5710818" cy="2965704"/>
          </a:xfrm>
          <a:prstGeom prst="rect">
            <a:avLst/>
          </a:prstGeom>
        </p:spPr>
      </p:pic>
      <p:sp>
        <p:nvSpPr>
          <p:cNvPr id="7" name="Title 1">
            <a:extLst>
              <a:ext uri="{FF2B5EF4-FFF2-40B4-BE49-F238E27FC236}">
                <a16:creationId xmlns:a16="http://schemas.microsoft.com/office/drawing/2014/main" id="{F8B9E87F-42A8-D841-8870-A37ED843F371}"/>
              </a:ext>
            </a:extLst>
          </p:cNvPr>
          <p:cNvSpPr>
            <a:spLocks noGrp="1"/>
          </p:cNvSpPr>
          <p:nvPr>
            <p:ph type="title"/>
          </p:nvPr>
        </p:nvSpPr>
        <p:spPr>
          <a:xfrm>
            <a:off x="2791487" y="224933"/>
            <a:ext cx="3277416" cy="533563"/>
          </a:xfrm>
        </p:spPr>
        <p:txBody>
          <a:bodyPr anchor="ctr"/>
          <a:lstStyle/>
          <a:p>
            <a:r>
              <a:rPr lang="en-US" sz="2800" dirty="0">
                <a:latin typeface="Arial" panose="020B0604020202020204" pitchFamily="34" charset="0"/>
                <a:cs typeface="Arial" panose="020B0604020202020204" pitchFamily="34" charset="0"/>
              </a:rPr>
              <a:t>Data Exploration</a:t>
            </a:r>
          </a:p>
        </p:txBody>
      </p:sp>
    </p:spTree>
    <p:extLst>
      <p:ext uri="{BB962C8B-B14F-4D97-AF65-F5344CB8AC3E}">
        <p14:creationId xmlns:p14="http://schemas.microsoft.com/office/powerpoint/2010/main" val="241443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Transformation Performed</a:t>
            </a:r>
          </a:p>
        </p:txBody>
      </p:sp>
      <p:sp>
        <p:nvSpPr>
          <p:cNvPr id="4" name="Text Placeholder 3">
            <a:extLst>
              <a:ext uri="{FF2B5EF4-FFF2-40B4-BE49-F238E27FC236}">
                <a16:creationId xmlns:a16="http://schemas.microsoft.com/office/drawing/2014/main" id="{AEDA5ABA-330B-6C43-846D-A4266B5D6DAD}"/>
              </a:ext>
            </a:extLst>
          </p:cNvPr>
          <p:cNvSpPr>
            <a:spLocks noGrp="1"/>
          </p:cNvSpPr>
          <p:nvPr>
            <p:ph type="body" idx="2"/>
          </p:nvPr>
        </p:nvSpPr>
        <p:spPr>
          <a:xfrm>
            <a:off x="6438697" y="1043622"/>
            <a:ext cx="2440127" cy="2665800"/>
          </a:xfrm>
        </p:spPr>
        <p:txBody>
          <a:bodyPr/>
          <a:lstStyle/>
          <a:p>
            <a:r>
              <a:rPr lang="en-US" sz="1200" dirty="0">
                <a:latin typeface="Arial" panose="020B0604020202020204" pitchFamily="34" charset="0"/>
                <a:cs typeface="Arial" panose="020B0604020202020204" pitchFamily="34" charset="0"/>
              </a:rPr>
              <a:t>Converting non-numeric features into numeric</a:t>
            </a:r>
          </a:p>
          <a:p>
            <a:r>
              <a:rPr lang="en-US" sz="1200" dirty="0">
                <a:latin typeface="Arial" panose="020B0604020202020204" pitchFamily="34" charset="0"/>
                <a:cs typeface="Arial" panose="020B0604020202020204" pitchFamily="34" charset="0"/>
              </a:rPr>
              <a:t>Normalized numeric features (most models perform better afterwards).</a:t>
            </a:r>
          </a:p>
          <a:p>
            <a:r>
              <a:rPr lang="en-US" sz="1200" dirty="0">
                <a:latin typeface="Arial" panose="020B0604020202020204" pitchFamily="34" charset="0"/>
                <a:cs typeface="Arial" panose="020B0604020202020204" pitchFamily="34" charset="0"/>
              </a:rPr>
              <a:t>Transforming prior to training</a:t>
            </a:r>
          </a:p>
          <a:p>
            <a:endParaRPr lang="en-US" sz="12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smtClean="0">
                <a:latin typeface="Arial" panose="020B0604020202020204" pitchFamily="34" charset="0"/>
                <a:cs typeface="Arial" panose="020B0604020202020204" pitchFamily="34" charset="0"/>
              </a:rPr>
              <a:t>13</a:t>
            </a:fld>
            <a:endParaRPr lang="en" sz="120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EE5268-A379-D343-95B9-A74F35D036A4}"/>
              </a:ext>
            </a:extLst>
          </p:cNvPr>
          <p:cNvPicPr>
            <a:picLocks noChangeAspect="1"/>
          </p:cNvPicPr>
          <p:nvPr/>
        </p:nvPicPr>
        <p:blipFill>
          <a:blip r:embed="rId3"/>
          <a:stretch>
            <a:fillRect/>
          </a:stretch>
        </p:blipFill>
        <p:spPr>
          <a:xfrm>
            <a:off x="820641" y="924750"/>
            <a:ext cx="5452143" cy="3366648"/>
          </a:xfrm>
          <a:prstGeom prst="rect">
            <a:avLst/>
          </a:prstGeom>
        </p:spPr>
      </p:pic>
      <p:pic>
        <p:nvPicPr>
          <p:cNvPr id="8" name="Picture 7">
            <a:extLst>
              <a:ext uri="{FF2B5EF4-FFF2-40B4-BE49-F238E27FC236}">
                <a16:creationId xmlns:a16="http://schemas.microsoft.com/office/drawing/2014/main" id="{3739659A-8323-974E-8B1B-6256DA5E842A}"/>
              </a:ext>
            </a:extLst>
          </p:cNvPr>
          <p:cNvPicPr>
            <a:picLocks noChangeAspect="1"/>
          </p:cNvPicPr>
          <p:nvPr/>
        </p:nvPicPr>
        <p:blipFill>
          <a:blip r:embed="rId4"/>
          <a:stretch>
            <a:fillRect/>
          </a:stretch>
        </p:blipFill>
        <p:spPr>
          <a:xfrm>
            <a:off x="6438697" y="3366179"/>
            <a:ext cx="2568143" cy="933635"/>
          </a:xfrm>
          <a:prstGeom prst="rect">
            <a:avLst/>
          </a:prstGeom>
        </p:spPr>
      </p:pic>
    </p:spTree>
    <p:extLst>
      <p:ext uri="{BB962C8B-B14F-4D97-AF65-F5344CB8AC3E}">
        <p14:creationId xmlns:p14="http://schemas.microsoft.com/office/powerpoint/2010/main" val="385508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Transformation Performed</a:t>
            </a: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smtClean="0">
                <a:latin typeface="Arial" panose="020B0604020202020204" pitchFamily="34" charset="0"/>
                <a:cs typeface="Arial" panose="020B0604020202020204" pitchFamily="34" charset="0"/>
              </a:rPr>
              <a:t>14</a:t>
            </a:fld>
            <a:endParaRPr lang="en" sz="1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5CE9688-C1CA-3B40-AA5F-99D4BBE79D06}"/>
              </a:ext>
            </a:extLst>
          </p:cNvPr>
          <p:cNvPicPr>
            <a:picLocks noChangeAspect="1"/>
          </p:cNvPicPr>
          <p:nvPr/>
        </p:nvPicPr>
        <p:blipFill>
          <a:blip r:embed="rId3"/>
          <a:stretch>
            <a:fillRect/>
          </a:stretch>
        </p:blipFill>
        <p:spPr>
          <a:xfrm>
            <a:off x="1073700" y="2830069"/>
            <a:ext cx="6996600" cy="1402044"/>
          </a:xfrm>
          <a:prstGeom prst="rect">
            <a:avLst/>
          </a:prstGeom>
        </p:spPr>
      </p:pic>
      <p:pic>
        <p:nvPicPr>
          <p:cNvPr id="10" name="Picture 9">
            <a:extLst>
              <a:ext uri="{FF2B5EF4-FFF2-40B4-BE49-F238E27FC236}">
                <a16:creationId xmlns:a16="http://schemas.microsoft.com/office/drawing/2014/main" id="{5DB218EA-250C-5642-B896-82691BA2D5C1}"/>
              </a:ext>
            </a:extLst>
          </p:cNvPr>
          <p:cNvPicPr>
            <a:picLocks noChangeAspect="1"/>
          </p:cNvPicPr>
          <p:nvPr/>
        </p:nvPicPr>
        <p:blipFill>
          <a:blip r:embed="rId4"/>
          <a:stretch>
            <a:fillRect/>
          </a:stretch>
        </p:blipFill>
        <p:spPr>
          <a:xfrm>
            <a:off x="1015862" y="893138"/>
            <a:ext cx="7054437" cy="1420294"/>
          </a:xfrm>
          <a:prstGeom prst="rect">
            <a:avLst/>
          </a:prstGeom>
        </p:spPr>
      </p:pic>
    </p:spTree>
    <p:extLst>
      <p:ext uri="{BB962C8B-B14F-4D97-AF65-F5344CB8AC3E}">
        <p14:creationId xmlns:p14="http://schemas.microsoft.com/office/powerpoint/2010/main" val="252494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Transformation Performed</a:t>
            </a: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smtClean="0">
                <a:latin typeface="Arial" panose="020B0604020202020204" pitchFamily="34" charset="0"/>
                <a:cs typeface="Arial" panose="020B0604020202020204" pitchFamily="34" charset="0"/>
              </a:rPr>
              <a:t>15</a:t>
            </a:fld>
            <a:endParaRPr lang="en" sz="12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FDD5A1B-87BD-DF4B-A6D2-3331757DAEE1}"/>
              </a:ext>
            </a:extLst>
          </p:cNvPr>
          <p:cNvPicPr>
            <a:picLocks noChangeAspect="1"/>
          </p:cNvPicPr>
          <p:nvPr/>
        </p:nvPicPr>
        <p:blipFill>
          <a:blip r:embed="rId3"/>
          <a:stretch>
            <a:fillRect/>
          </a:stretch>
        </p:blipFill>
        <p:spPr>
          <a:xfrm>
            <a:off x="1015863" y="1104741"/>
            <a:ext cx="6055811" cy="2934018"/>
          </a:xfrm>
          <a:prstGeom prst="rect">
            <a:avLst/>
          </a:prstGeom>
        </p:spPr>
      </p:pic>
      <p:sp>
        <p:nvSpPr>
          <p:cNvPr id="3" name="TextBox 2">
            <a:extLst>
              <a:ext uri="{FF2B5EF4-FFF2-40B4-BE49-F238E27FC236}">
                <a16:creationId xmlns:a16="http://schemas.microsoft.com/office/drawing/2014/main" id="{6D261E63-33F8-1548-B4A2-752E29B3BB55}"/>
              </a:ext>
            </a:extLst>
          </p:cNvPr>
          <p:cNvSpPr txBox="1"/>
          <p:nvPr/>
        </p:nvSpPr>
        <p:spPr>
          <a:xfrm>
            <a:off x="2581582" y="4038759"/>
            <a:ext cx="3865161" cy="307777"/>
          </a:xfrm>
          <a:prstGeom prst="rect">
            <a:avLst/>
          </a:prstGeom>
          <a:noFill/>
        </p:spPr>
        <p:txBody>
          <a:bodyPr wrap="none" rtlCol="0">
            <a:spAutoFit/>
          </a:bodyPr>
          <a:lstStyle/>
          <a:p>
            <a:r>
              <a:rPr lang="en-US" dirty="0"/>
              <a:t>Boxplot of all variables after log transformation</a:t>
            </a:r>
          </a:p>
        </p:txBody>
      </p:sp>
    </p:spTree>
    <p:extLst>
      <p:ext uri="{BB962C8B-B14F-4D97-AF65-F5344CB8AC3E}">
        <p14:creationId xmlns:p14="http://schemas.microsoft.com/office/powerpoint/2010/main" val="6462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p:nvPr/>
        </p:nvSpPr>
        <p:spPr>
          <a:xfrm>
            <a:off x="5298815" y="1120200"/>
            <a:ext cx="2903100" cy="2903100"/>
          </a:xfrm>
          <a:prstGeom prst="ellipse">
            <a:avLst/>
          </a:prstGeom>
          <a:noFill/>
          <a:ln w="9525" cap="flat" cmpd="sng">
            <a:solidFill>
              <a:srgbClr val="7F7F7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79" name="Google Shape;579;p25"/>
          <p:cNvSpPr txBox="1">
            <a:spLocks noGrp="1"/>
          </p:cNvSpPr>
          <p:nvPr>
            <p:ph type="title"/>
          </p:nvPr>
        </p:nvSpPr>
        <p:spPr>
          <a:xfrm>
            <a:off x="1073700" y="230700"/>
            <a:ext cx="6996600" cy="9432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Top Four Coins Found</a:t>
            </a:r>
            <a:endParaRPr sz="2800" dirty="0">
              <a:latin typeface="Arial" panose="020B0604020202020204" pitchFamily="34" charset="0"/>
              <a:cs typeface="Arial" panose="020B0604020202020204" pitchFamily="34" charset="0"/>
            </a:endParaRPr>
          </a:p>
        </p:txBody>
      </p:sp>
      <p:sp>
        <p:nvSpPr>
          <p:cNvPr id="580" name="Google Shape;580;p25"/>
          <p:cNvSpPr/>
          <p:nvPr/>
        </p:nvSpPr>
        <p:spPr>
          <a:xfrm rot="2700000">
            <a:off x="4934881" y="1543234"/>
            <a:ext cx="2481945" cy="907501"/>
          </a:xfrm>
          <a:prstGeom prst="roundRect">
            <a:avLst>
              <a:gd name="adj" fmla="val 50000"/>
            </a:avLst>
          </a:prstGeom>
          <a:solidFill>
            <a:srgbClr val="AFF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600" b="1">
              <a:solidFill>
                <a:schemeClr val="tx1"/>
              </a:solidFill>
              <a:latin typeface="Arial" panose="020B0604020202020204" pitchFamily="34" charset="0"/>
              <a:cs typeface="Arial" panose="020B0604020202020204" pitchFamily="34" charset="0"/>
            </a:endParaRPr>
          </a:p>
        </p:txBody>
      </p:sp>
      <p:sp>
        <p:nvSpPr>
          <p:cNvPr id="581" name="Google Shape;581;p25"/>
          <p:cNvSpPr/>
          <p:nvPr/>
        </p:nvSpPr>
        <p:spPr>
          <a:xfrm rot="2700000">
            <a:off x="6084664" y="2693016"/>
            <a:ext cx="2481945" cy="907501"/>
          </a:xfrm>
          <a:prstGeom prst="roundRect">
            <a:avLst>
              <a:gd name="adj" fmla="val 50000"/>
            </a:avLst>
          </a:prstGeom>
          <a:solidFill>
            <a:srgbClr val="28324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600" b="1">
              <a:solidFill>
                <a:schemeClr val="tx1"/>
              </a:solidFill>
              <a:latin typeface="Arial" panose="020B0604020202020204" pitchFamily="34" charset="0"/>
              <a:cs typeface="Arial" panose="020B0604020202020204" pitchFamily="34" charset="0"/>
            </a:endParaRPr>
          </a:p>
        </p:txBody>
      </p:sp>
      <p:sp>
        <p:nvSpPr>
          <p:cNvPr id="582" name="Google Shape;582;p25"/>
          <p:cNvSpPr/>
          <p:nvPr/>
        </p:nvSpPr>
        <p:spPr>
          <a:xfrm rot="-2700000">
            <a:off x="4934628" y="2692947"/>
            <a:ext cx="2481945" cy="907501"/>
          </a:xfrm>
          <a:prstGeom prst="roundRect">
            <a:avLst>
              <a:gd name="adj" fmla="val 50000"/>
            </a:avLst>
          </a:prstGeom>
          <a:solidFill>
            <a:srgbClr val="3C7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600" b="1">
              <a:solidFill>
                <a:schemeClr val="tx1"/>
              </a:solidFill>
              <a:latin typeface="Arial" panose="020B0604020202020204" pitchFamily="34" charset="0"/>
              <a:cs typeface="Arial" panose="020B0604020202020204" pitchFamily="34" charset="0"/>
            </a:endParaRPr>
          </a:p>
        </p:txBody>
      </p:sp>
      <p:sp>
        <p:nvSpPr>
          <p:cNvPr id="583" name="Google Shape;583;p25"/>
          <p:cNvSpPr/>
          <p:nvPr/>
        </p:nvSpPr>
        <p:spPr>
          <a:xfrm rot="-2700000">
            <a:off x="6084411" y="1543165"/>
            <a:ext cx="2481945" cy="907501"/>
          </a:xfrm>
          <a:prstGeom prst="roundRect">
            <a:avLst>
              <a:gd name="adj" fmla="val 50000"/>
            </a:avLst>
          </a:prstGeom>
          <a:solidFill>
            <a:srgbClr val="00CEF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600" b="1">
              <a:solidFill>
                <a:schemeClr val="tx1"/>
              </a:solidFill>
              <a:latin typeface="Arial" panose="020B0604020202020204" pitchFamily="34" charset="0"/>
              <a:cs typeface="Arial" panose="020B0604020202020204" pitchFamily="34" charset="0"/>
            </a:endParaRPr>
          </a:p>
        </p:txBody>
      </p:sp>
      <p:sp>
        <p:nvSpPr>
          <p:cNvPr id="584" name="Google Shape;584;p25"/>
          <p:cNvSpPr/>
          <p:nvPr/>
        </p:nvSpPr>
        <p:spPr>
          <a:xfrm>
            <a:off x="5910645" y="1720998"/>
            <a:ext cx="1694400" cy="1694400"/>
          </a:xfrm>
          <a:prstGeom prst="ellipse">
            <a:avLst/>
          </a:prstGeom>
          <a:noFill/>
          <a:ln w="76200" cap="flat" cmpd="sng">
            <a:solidFill>
              <a:srgbClr val="7F7F7F">
                <a:alpha val="2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ea typeface="Calibri"/>
              <a:cs typeface="Arial" panose="020B0604020202020204" pitchFamily="34" charset="0"/>
              <a:sym typeface="Calibri"/>
            </a:endParaRPr>
          </a:p>
        </p:txBody>
      </p:sp>
      <p:sp>
        <p:nvSpPr>
          <p:cNvPr id="585" name="Google Shape;585;p25"/>
          <p:cNvSpPr/>
          <p:nvPr/>
        </p:nvSpPr>
        <p:spPr>
          <a:xfrm>
            <a:off x="5909267" y="1730888"/>
            <a:ext cx="840300" cy="841500"/>
          </a:xfrm>
          <a:custGeom>
            <a:avLst/>
            <a:gdLst/>
            <a:ahLst/>
            <a:cxnLst/>
            <a:rect l="l" t="t" r="r" b="b"/>
            <a:pathLst>
              <a:path w="120000" h="120000" extrusionOk="0">
                <a:moveTo>
                  <a:pt x="120000" y="0"/>
                </a:moveTo>
                <a:cubicBezTo>
                  <a:pt x="53743" y="0"/>
                  <a:pt x="0" y="53743"/>
                  <a:pt x="0" y="120000"/>
                </a:cubicBezTo>
                <a:cubicBezTo>
                  <a:pt x="120000" y="120000"/>
                  <a:pt x="120000" y="120000"/>
                  <a:pt x="120000" y="120000"/>
                </a:cubicBezTo>
                <a:lnTo>
                  <a:pt x="120000" y="0"/>
                </a:lnTo>
                <a:close/>
              </a:path>
            </a:pathLst>
          </a:custGeom>
          <a:solidFill>
            <a:srgbClr val="8EC40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86" name="Google Shape;586;p25"/>
          <p:cNvSpPr/>
          <p:nvPr/>
        </p:nvSpPr>
        <p:spPr>
          <a:xfrm>
            <a:off x="5909267" y="2572172"/>
            <a:ext cx="840300" cy="840300"/>
          </a:xfrm>
          <a:custGeom>
            <a:avLst/>
            <a:gdLst/>
            <a:ahLst/>
            <a:cxnLst/>
            <a:rect l="l" t="t" r="r" b="b"/>
            <a:pathLst>
              <a:path w="120000" h="120000" extrusionOk="0">
                <a:moveTo>
                  <a:pt x="0" y="0"/>
                </a:moveTo>
                <a:cubicBezTo>
                  <a:pt x="0" y="66256"/>
                  <a:pt x="53743" y="120000"/>
                  <a:pt x="120000" y="120000"/>
                </a:cubicBezTo>
                <a:cubicBezTo>
                  <a:pt x="120000" y="0"/>
                  <a:pt x="120000" y="0"/>
                  <a:pt x="120000" y="0"/>
                </a:cubicBezTo>
                <a:lnTo>
                  <a:pt x="0" y="0"/>
                </a:lnTo>
                <a:close/>
              </a:path>
            </a:pathLst>
          </a:custGeom>
          <a:solidFill>
            <a:srgbClr val="3468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87" name="Google Shape;587;p25"/>
          <p:cNvSpPr/>
          <p:nvPr/>
        </p:nvSpPr>
        <p:spPr>
          <a:xfrm>
            <a:off x="6749772" y="1730888"/>
            <a:ext cx="841500" cy="841500"/>
          </a:xfrm>
          <a:custGeom>
            <a:avLst/>
            <a:gdLst/>
            <a:ahLst/>
            <a:cxnLst/>
            <a:rect l="l" t="t" r="r" b="b"/>
            <a:pathLst>
              <a:path w="120000" h="120000" extrusionOk="0">
                <a:moveTo>
                  <a:pt x="0" y="0"/>
                </a:moveTo>
                <a:cubicBezTo>
                  <a:pt x="0" y="120000"/>
                  <a:pt x="0" y="120000"/>
                  <a:pt x="0" y="120000"/>
                </a:cubicBezTo>
                <a:cubicBezTo>
                  <a:pt x="120000" y="120000"/>
                  <a:pt x="120000" y="120000"/>
                  <a:pt x="120000" y="120000"/>
                </a:cubicBezTo>
                <a:cubicBezTo>
                  <a:pt x="120000" y="53743"/>
                  <a:pt x="66256" y="0"/>
                  <a:pt x="0" y="0"/>
                </a:cubicBezTo>
                <a:close/>
              </a:path>
            </a:pathLst>
          </a:custGeom>
          <a:solidFill>
            <a:srgbClr val="00A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88" name="Google Shape;588;p25"/>
          <p:cNvSpPr/>
          <p:nvPr/>
        </p:nvSpPr>
        <p:spPr>
          <a:xfrm>
            <a:off x="6749772" y="2572172"/>
            <a:ext cx="841500" cy="840300"/>
          </a:xfrm>
          <a:custGeom>
            <a:avLst/>
            <a:gdLst/>
            <a:ahLst/>
            <a:cxnLst/>
            <a:rect l="l" t="t" r="r" b="b"/>
            <a:pathLst>
              <a:path w="120000" h="120000" extrusionOk="0">
                <a:moveTo>
                  <a:pt x="0" y="120000"/>
                </a:moveTo>
                <a:cubicBezTo>
                  <a:pt x="66256" y="120000"/>
                  <a:pt x="120000" y="66256"/>
                  <a:pt x="120000" y="0"/>
                </a:cubicBezTo>
                <a:cubicBezTo>
                  <a:pt x="0" y="0"/>
                  <a:pt x="0" y="0"/>
                  <a:pt x="0" y="0"/>
                </a:cubicBezTo>
                <a:lnTo>
                  <a:pt x="0" y="120000"/>
                </a:lnTo>
                <a:close/>
              </a:path>
            </a:pathLst>
          </a:custGeom>
          <a:solidFill>
            <a:srgbClr val="1F2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89" name="Google Shape;589;p25"/>
          <p:cNvSpPr/>
          <p:nvPr/>
        </p:nvSpPr>
        <p:spPr>
          <a:xfrm>
            <a:off x="6129416" y="1951785"/>
            <a:ext cx="1240800" cy="1240800"/>
          </a:xfrm>
          <a:prstGeom prst="ellipse">
            <a:avLst/>
          </a:prstGeom>
          <a:gradFill>
            <a:gsLst>
              <a:gs pos="0">
                <a:srgbClr val="FFFFFF"/>
              </a:gs>
              <a:gs pos="81000">
                <a:srgbClr val="EEEEEE"/>
              </a:gs>
              <a:gs pos="100000">
                <a:srgbClr val="D8D8D8"/>
              </a:gs>
            </a:gsLst>
            <a:path path="circle">
              <a:fillToRect l="50000" t="50000" r="50000" b="50000"/>
            </a:path>
            <a:tileRect/>
          </a:gradFill>
          <a:ln>
            <a:noFill/>
          </a:ln>
        </p:spPr>
        <p:txBody>
          <a:bodyPr spcFirstLastPara="1" wrap="square" lIns="91425" tIns="1005825" rIns="91425" bIns="45700" anchor="ctr" anchorCtr="1">
            <a:noAutofit/>
          </a:bodyPr>
          <a:lstStyle/>
          <a:p>
            <a:pPr marL="0" marR="0" lvl="0" indent="0" algn="ctr" rtl="0">
              <a:spcBef>
                <a:spcPts val="0"/>
              </a:spcBef>
              <a:spcAft>
                <a:spcPts val="0"/>
              </a:spcAft>
              <a:buNone/>
            </a:pPr>
            <a:endParaRPr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endParaRPr>
          </a:p>
        </p:txBody>
      </p:sp>
      <p:sp>
        <p:nvSpPr>
          <p:cNvPr id="590" name="Google Shape;590;p25"/>
          <p:cNvSpPr txBox="1"/>
          <p:nvPr/>
        </p:nvSpPr>
        <p:spPr>
          <a:xfrm rot="-2700000">
            <a:off x="5091428" y="3297807"/>
            <a:ext cx="1507377" cy="32413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rPr>
              <a:t>Bitcoin Cash</a:t>
            </a:r>
            <a:endParaRPr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endParaRPr>
          </a:p>
        </p:txBody>
      </p:sp>
      <p:sp>
        <p:nvSpPr>
          <p:cNvPr id="591" name="Google Shape;591;p25"/>
          <p:cNvSpPr/>
          <p:nvPr/>
        </p:nvSpPr>
        <p:spPr>
          <a:xfrm>
            <a:off x="6028513" y="1217701"/>
            <a:ext cx="123900" cy="123900"/>
          </a:xfrm>
          <a:prstGeom prst="ellipse">
            <a:avLst/>
          </a:prstGeom>
          <a:solidFill>
            <a:srgbClr val="AFF000"/>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2" name="Google Shape;592;p25"/>
          <p:cNvSpPr/>
          <p:nvPr/>
        </p:nvSpPr>
        <p:spPr>
          <a:xfrm>
            <a:off x="7343610" y="1217701"/>
            <a:ext cx="123900" cy="123900"/>
          </a:xfrm>
          <a:prstGeom prst="ellipse">
            <a:avLst/>
          </a:prstGeom>
          <a:solidFill>
            <a:srgbClr val="00CEF6"/>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3" name="Google Shape;593;p25"/>
          <p:cNvSpPr/>
          <p:nvPr/>
        </p:nvSpPr>
        <p:spPr>
          <a:xfrm>
            <a:off x="7984895" y="1849931"/>
            <a:ext cx="123900" cy="123900"/>
          </a:xfrm>
          <a:prstGeom prst="ellipse">
            <a:avLst/>
          </a:prstGeom>
          <a:solidFill>
            <a:srgbClr val="00CEF6"/>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4" name="Google Shape;594;p25"/>
          <p:cNvSpPr/>
          <p:nvPr/>
        </p:nvSpPr>
        <p:spPr>
          <a:xfrm>
            <a:off x="7984895" y="3157593"/>
            <a:ext cx="123900" cy="123900"/>
          </a:xfrm>
          <a:prstGeom prst="ellipse">
            <a:avLst/>
          </a:prstGeom>
          <a:solidFill>
            <a:srgbClr val="28324A"/>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5" name="Google Shape;595;p25"/>
          <p:cNvSpPr/>
          <p:nvPr/>
        </p:nvSpPr>
        <p:spPr>
          <a:xfrm>
            <a:off x="6028513" y="3796258"/>
            <a:ext cx="123900" cy="123900"/>
          </a:xfrm>
          <a:prstGeom prst="ellipse">
            <a:avLst/>
          </a:prstGeom>
          <a:solidFill>
            <a:srgbClr val="3C78D8"/>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6" name="Google Shape;596;p25"/>
          <p:cNvSpPr/>
          <p:nvPr/>
        </p:nvSpPr>
        <p:spPr>
          <a:xfrm>
            <a:off x="7343610" y="3796258"/>
            <a:ext cx="123900" cy="123900"/>
          </a:xfrm>
          <a:prstGeom prst="ellipse">
            <a:avLst/>
          </a:prstGeom>
          <a:solidFill>
            <a:srgbClr val="28324A"/>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7" name="Google Shape;597;p25"/>
          <p:cNvSpPr/>
          <p:nvPr/>
        </p:nvSpPr>
        <p:spPr>
          <a:xfrm>
            <a:off x="5385504" y="1849931"/>
            <a:ext cx="123900" cy="123900"/>
          </a:xfrm>
          <a:prstGeom prst="ellipse">
            <a:avLst/>
          </a:prstGeom>
          <a:solidFill>
            <a:srgbClr val="AFF000"/>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598" name="Google Shape;598;p25"/>
          <p:cNvSpPr/>
          <p:nvPr/>
        </p:nvSpPr>
        <p:spPr>
          <a:xfrm>
            <a:off x="5385504" y="3157593"/>
            <a:ext cx="123900" cy="123900"/>
          </a:xfrm>
          <a:prstGeom prst="ellipse">
            <a:avLst/>
          </a:prstGeom>
          <a:solidFill>
            <a:srgbClr val="3C78D8"/>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601" name="Google Shape;601;p25"/>
          <p:cNvSpPr/>
          <p:nvPr/>
        </p:nvSpPr>
        <p:spPr>
          <a:xfrm>
            <a:off x="6414460" y="2200366"/>
            <a:ext cx="670118" cy="660717"/>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tx1"/>
              </a:solidFill>
              <a:latin typeface="Arial" panose="020B0604020202020204" pitchFamily="34" charset="0"/>
              <a:cs typeface="Arial" panose="020B0604020202020204" pitchFamily="34" charset="0"/>
              <a:sym typeface="Arial"/>
            </a:endParaRPr>
          </a:p>
        </p:txBody>
      </p:sp>
      <p:sp>
        <p:nvSpPr>
          <p:cNvPr id="603" name="Google Shape;603;p25"/>
          <p:cNvSpPr txBox="1"/>
          <p:nvPr/>
        </p:nvSpPr>
        <p:spPr>
          <a:xfrm rot="-2700000">
            <a:off x="7212105" y="1387512"/>
            <a:ext cx="1151028" cy="324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n-US"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rPr>
              <a:t>Ethereum</a:t>
            </a:r>
            <a:endParaRPr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endParaRPr>
          </a:p>
        </p:txBody>
      </p:sp>
      <p:sp>
        <p:nvSpPr>
          <p:cNvPr id="604" name="Google Shape;604;p25"/>
          <p:cNvSpPr txBox="1"/>
          <p:nvPr/>
        </p:nvSpPr>
        <p:spPr>
          <a:xfrm rot="2700000">
            <a:off x="5134719" y="1410386"/>
            <a:ext cx="1170969" cy="3241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rPr>
              <a:t>Bitcoin</a:t>
            </a:r>
            <a:endParaRPr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endParaRPr>
          </a:p>
        </p:txBody>
      </p:sp>
      <p:sp>
        <p:nvSpPr>
          <p:cNvPr id="605" name="Google Shape;605;p25"/>
          <p:cNvSpPr txBox="1"/>
          <p:nvPr/>
        </p:nvSpPr>
        <p:spPr>
          <a:xfrm rot="2700000">
            <a:off x="7167187" y="3435022"/>
            <a:ext cx="1166726" cy="324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rPr>
              <a:t>Ripple</a:t>
            </a:r>
            <a:endParaRPr sz="1600" b="1" i="0" u="none" strike="noStrike" cap="none" dirty="0">
              <a:solidFill>
                <a:schemeClr val="tx1"/>
              </a:solidFill>
              <a:latin typeface="Arial" panose="020B0604020202020204" pitchFamily="34" charset="0"/>
              <a:ea typeface="Source Sans Pro"/>
              <a:cs typeface="Arial" panose="020B0604020202020204" pitchFamily="34" charset="0"/>
              <a:sym typeface="Source Sans Pro"/>
            </a:endParaRPr>
          </a:p>
        </p:txBody>
      </p:sp>
      <p:grpSp>
        <p:nvGrpSpPr>
          <p:cNvPr id="632" name="Google Shape;632;p25"/>
          <p:cNvGrpSpPr/>
          <p:nvPr/>
        </p:nvGrpSpPr>
        <p:grpSpPr>
          <a:xfrm>
            <a:off x="6486869" y="2284821"/>
            <a:ext cx="525300" cy="385858"/>
            <a:chOff x="4610450" y="3703750"/>
            <a:chExt cx="453050" cy="332175"/>
          </a:xfrm>
        </p:grpSpPr>
        <p:sp>
          <p:nvSpPr>
            <p:cNvPr id="633" name="Google Shape;633;p25"/>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tx1"/>
                </a:solidFill>
                <a:latin typeface="Arial" panose="020B0604020202020204" pitchFamily="34" charset="0"/>
                <a:cs typeface="Arial" panose="020B0604020202020204" pitchFamily="34" charset="0"/>
              </a:endParaRPr>
            </a:p>
          </p:txBody>
        </p:sp>
        <p:sp>
          <p:nvSpPr>
            <p:cNvPr id="634" name="Google Shape;634;p25"/>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tx1"/>
                </a:solidFill>
                <a:latin typeface="Arial" panose="020B0604020202020204" pitchFamily="34" charset="0"/>
                <a:cs typeface="Arial" panose="020B0604020202020204" pitchFamily="34" charset="0"/>
              </a:endParaRPr>
            </a:p>
          </p:txBody>
        </p:sp>
      </p:grpSp>
      <p:sp>
        <p:nvSpPr>
          <p:cNvPr id="641" name="Google Shape;641;p25"/>
          <p:cNvSpPr txBox="1">
            <a:spLocks noGrp="1"/>
          </p:cNvSpPr>
          <p:nvPr>
            <p:ph type="sldNum" idx="12"/>
          </p:nvPr>
        </p:nvSpPr>
        <p:spPr>
          <a:xfrm>
            <a:off x="8364751"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b="1">
                <a:solidFill>
                  <a:schemeClr val="tx1"/>
                </a:solidFill>
                <a:latin typeface="Arial" panose="020B0604020202020204" pitchFamily="34" charset="0"/>
                <a:cs typeface="Arial" panose="020B0604020202020204" pitchFamily="34" charset="0"/>
              </a:rPr>
              <a:t>16</a:t>
            </a:fld>
            <a:endParaRPr b="1">
              <a:solidFill>
                <a:schemeClr val="tx1"/>
              </a:solidFill>
              <a:latin typeface="Arial" panose="020B0604020202020204" pitchFamily="34" charset="0"/>
              <a:cs typeface="Arial" panose="020B0604020202020204" pitchFamily="34" charset="0"/>
            </a:endParaRPr>
          </a:p>
        </p:txBody>
      </p:sp>
      <p:pic>
        <p:nvPicPr>
          <p:cNvPr id="66" name="Picture 65">
            <a:extLst>
              <a:ext uri="{FF2B5EF4-FFF2-40B4-BE49-F238E27FC236}">
                <a16:creationId xmlns:a16="http://schemas.microsoft.com/office/drawing/2014/main" id="{7E25F9CA-069F-0A4E-81A9-94120EB6C483}"/>
              </a:ext>
            </a:extLst>
          </p:cNvPr>
          <p:cNvPicPr>
            <a:picLocks noChangeAspect="1"/>
          </p:cNvPicPr>
          <p:nvPr/>
        </p:nvPicPr>
        <p:blipFill>
          <a:blip r:embed="rId3"/>
          <a:stretch>
            <a:fillRect/>
          </a:stretch>
        </p:blipFill>
        <p:spPr>
          <a:xfrm>
            <a:off x="842264" y="1078384"/>
            <a:ext cx="4273603" cy="2979628"/>
          </a:xfrm>
          <a:prstGeom prst="rect">
            <a:avLst/>
          </a:prstGeom>
        </p:spPr>
      </p:pic>
    </p:spTree>
    <p:extLst>
      <p:ext uri="{BB962C8B-B14F-4D97-AF65-F5344CB8AC3E}">
        <p14:creationId xmlns:p14="http://schemas.microsoft.com/office/powerpoint/2010/main" val="194067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FDB909-F413-FE4D-A4BE-309104E160DB}"/>
              </a:ext>
            </a:extLst>
          </p:cNvPr>
          <p:cNvSpPr txBox="1"/>
          <p:nvPr/>
        </p:nvSpPr>
        <p:spPr>
          <a:xfrm>
            <a:off x="3305467" y="4064861"/>
            <a:ext cx="2483372" cy="523220"/>
          </a:xfrm>
          <a:prstGeom prst="rect">
            <a:avLst/>
          </a:prstGeom>
          <a:noFill/>
        </p:spPr>
        <p:txBody>
          <a:bodyPr wrap="none" rtlCol="0">
            <a:spAutoFit/>
          </a:bodyPr>
          <a:lstStyle/>
          <a:p>
            <a:r>
              <a:rPr lang="en-US" dirty="0"/>
              <a:t>Close Price for top four coins</a:t>
            </a:r>
          </a:p>
          <a:p>
            <a:pPr algn="ctr"/>
            <a:r>
              <a:rPr lang="en-US" dirty="0"/>
              <a:t>(Past year) </a:t>
            </a:r>
          </a:p>
        </p:txBody>
      </p:sp>
      <p:pic>
        <p:nvPicPr>
          <p:cNvPr id="7" name="Picture 6">
            <a:extLst>
              <a:ext uri="{FF2B5EF4-FFF2-40B4-BE49-F238E27FC236}">
                <a16:creationId xmlns:a16="http://schemas.microsoft.com/office/drawing/2014/main" id="{364FD81A-7D5A-6D4B-9012-B19257061EBF}"/>
              </a:ext>
            </a:extLst>
          </p:cNvPr>
          <p:cNvPicPr>
            <a:picLocks noChangeAspect="1"/>
          </p:cNvPicPr>
          <p:nvPr/>
        </p:nvPicPr>
        <p:blipFill>
          <a:blip r:embed="rId3"/>
          <a:stretch>
            <a:fillRect/>
          </a:stretch>
        </p:blipFill>
        <p:spPr>
          <a:xfrm>
            <a:off x="1256218" y="924750"/>
            <a:ext cx="6515889" cy="3135186"/>
          </a:xfrm>
          <a:prstGeom prst="rect">
            <a:avLst/>
          </a:prstGeom>
        </p:spPr>
      </p:pic>
      <p:sp>
        <p:nvSpPr>
          <p:cNvPr id="9" name="Google Shape;579;p25">
            <a:extLst>
              <a:ext uri="{FF2B5EF4-FFF2-40B4-BE49-F238E27FC236}">
                <a16:creationId xmlns:a16="http://schemas.microsoft.com/office/drawing/2014/main" id="{9D45DB73-F864-0D42-8761-0E0D9AA6F300}"/>
              </a:ext>
            </a:extLst>
          </p:cNvPr>
          <p:cNvSpPr txBox="1">
            <a:spLocks noGrp="1"/>
          </p:cNvSpPr>
          <p:nvPr>
            <p:ph type="title"/>
          </p:nvPr>
        </p:nvSpPr>
        <p:spPr>
          <a:xfrm>
            <a:off x="1073700" y="230700"/>
            <a:ext cx="6996600" cy="9432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Top Four Coins Found</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520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Predictive Modeling</a:t>
            </a: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18</a:t>
            </a:fld>
            <a:endParaRPr lang="en">
              <a:latin typeface="Arial" panose="020B0604020202020204" pitchFamily="34" charset="0"/>
              <a:cs typeface="Arial" panose="020B0604020202020204" pitchFamily="34" charset="0"/>
            </a:endParaRPr>
          </a:p>
        </p:txBody>
      </p:sp>
      <p:pic>
        <p:nvPicPr>
          <p:cNvPr id="1026" name="Picture 2" descr="Image result for predictive modelling clipart">
            <a:extLst>
              <a:ext uri="{FF2B5EF4-FFF2-40B4-BE49-F238E27FC236}">
                <a16:creationId xmlns:a16="http://schemas.microsoft.com/office/drawing/2014/main" id="{5A48640D-5131-41C4-86F6-8907DB2A7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924750"/>
            <a:ext cx="5953125" cy="337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9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A106-5B58-F946-82DC-D07581DBDD99}"/>
              </a:ext>
            </a:extLst>
          </p:cNvPr>
          <p:cNvSpPr>
            <a:spLocks noGrp="1"/>
          </p:cNvSpPr>
          <p:nvPr>
            <p:ph type="title"/>
          </p:nvPr>
        </p:nvSpPr>
        <p:spPr>
          <a:xfrm>
            <a:off x="1131500" y="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Model- Bitcoin</a:t>
            </a:r>
          </a:p>
        </p:txBody>
      </p:sp>
      <p:sp>
        <p:nvSpPr>
          <p:cNvPr id="5" name="Slide Number Placeholder 4">
            <a:extLst>
              <a:ext uri="{FF2B5EF4-FFF2-40B4-BE49-F238E27FC236}">
                <a16:creationId xmlns:a16="http://schemas.microsoft.com/office/drawing/2014/main" id="{96FDC552-06B0-5344-B5E2-FB0B9E8FF4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19</a:t>
            </a:fld>
            <a:endParaRPr lang="en">
              <a:latin typeface="Arial" panose="020B0604020202020204" pitchFamily="34" charset="0"/>
              <a:cs typeface="Arial" panose="020B0604020202020204" pitchFamily="34" charset="0"/>
            </a:endParaRPr>
          </a:p>
        </p:txBody>
      </p:sp>
      <p:sp>
        <p:nvSpPr>
          <p:cNvPr id="9" name="Google Shape;686;p30">
            <a:extLst>
              <a:ext uri="{FF2B5EF4-FFF2-40B4-BE49-F238E27FC236}">
                <a16:creationId xmlns:a16="http://schemas.microsoft.com/office/drawing/2014/main" id="{FFCEF71B-0E75-134E-B252-47325BA1FD77}"/>
              </a:ext>
            </a:extLst>
          </p:cNvPr>
          <p:cNvSpPr/>
          <p:nvPr/>
        </p:nvSpPr>
        <p:spPr>
          <a:xfrm>
            <a:off x="1492975" y="910160"/>
            <a:ext cx="2679189" cy="715801"/>
          </a:xfrm>
          <a:prstGeom prst="homePlate">
            <a:avLst>
              <a:gd name="adj" fmla="val 30129"/>
            </a:avLst>
          </a:prstGeom>
          <a:solidFill>
            <a:srgbClr val="AFF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With all log transformed Variables</a:t>
            </a:r>
            <a:endParaRPr b="1" dirty="0">
              <a:solidFill>
                <a:srgbClr val="FFFFFF"/>
              </a:solidFill>
              <a:latin typeface="Source Sans Pro"/>
              <a:ea typeface="Source Sans Pro"/>
              <a:cs typeface="Source Sans Pro"/>
              <a:sym typeface="Source Sans Pro"/>
            </a:endParaRPr>
          </a:p>
        </p:txBody>
      </p:sp>
      <p:sp>
        <p:nvSpPr>
          <p:cNvPr id="10" name="Google Shape;687;p30">
            <a:extLst>
              <a:ext uri="{FF2B5EF4-FFF2-40B4-BE49-F238E27FC236}">
                <a16:creationId xmlns:a16="http://schemas.microsoft.com/office/drawing/2014/main" id="{2D52419E-AFA2-AC49-89EB-0AE195AC2790}"/>
              </a:ext>
            </a:extLst>
          </p:cNvPr>
          <p:cNvSpPr/>
          <p:nvPr/>
        </p:nvSpPr>
        <p:spPr>
          <a:xfrm>
            <a:off x="4846322" y="910160"/>
            <a:ext cx="2783190" cy="715802"/>
          </a:xfrm>
          <a:prstGeom prst="chevron">
            <a:avLst>
              <a:gd name="adj" fmla="val 29853"/>
            </a:avLst>
          </a:prstGeom>
          <a:solidFill>
            <a:srgbClr val="00CE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Source Sans Pro"/>
                <a:ea typeface="Source Sans Pro"/>
                <a:cs typeface="Source Sans Pro"/>
                <a:sym typeface="Source Sans Pro"/>
              </a:rPr>
              <a:t>With all standardized Variables</a:t>
            </a:r>
            <a:endParaRPr b="1" dirty="0">
              <a:solidFill>
                <a:srgbClr val="FFFFFF"/>
              </a:solidFill>
              <a:latin typeface="Source Sans Pro"/>
              <a:ea typeface="Source Sans Pro"/>
              <a:cs typeface="Source Sans Pro"/>
              <a:sym typeface="Source Sans Pro"/>
            </a:endParaRPr>
          </a:p>
        </p:txBody>
      </p:sp>
      <p:pic>
        <p:nvPicPr>
          <p:cNvPr id="11" name="Picture 10">
            <a:extLst>
              <a:ext uri="{FF2B5EF4-FFF2-40B4-BE49-F238E27FC236}">
                <a16:creationId xmlns:a16="http://schemas.microsoft.com/office/drawing/2014/main" id="{EA85E4FD-B772-3B4F-8243-CE1D03D5238C}"/>
              </a:ext>
            </a:extLst>
          </p:cNvPr>
          <p:cNvPicPr>
            <a:picLocks noChangeAspect="1"/>
          </p:cNvPicPr>
          <p:nvPr/>
        </p:nvPicPr>
        <p:blipFill>
          <a:blip r:embed="rId3"/>
          <a:stretch>
            <a:fillRect/>
          </a:stretch>
        </p:blipFill>
        <p:spPr>
          <a:xfrm>
            <a:off x="4846322" y="1694951"/>
            <a:ext cx="2679190" cy="1293622"/>
          </a:xfrm>
          <a:prstGeom prst="rect">
            <a:avLst/>
          </a:prstGeom>
        </p:spPr>
      </p:pic>
      <p:pic>
        <p:nvPicPr>
          <p:cNvPr id="12" name="Picture 11">
            <a:extLst>
              <a:ext uri="{FF2B5EF4-FFF2-40B4-BE49-F238E27FC236}">
                <a16:creationId xmlns:a16="http://schemas.microsoft.com/office/drawing/2014/main" id="{01338E51-D380-434B-A8DE-E53B9BF35F36}"/>
              </a:ext>
            </a:extLst>
          </p:cNvPr>
          <p:cNvPicPr>
            <a:picLocks noChangeAspect="1"/>
          </p:cNvPicPr>
          <p:nvPr/>
        </p:nvPicPr>
        <p:blipFill>
          <a:blip r:embed="rId4"/>
          <a:stretch>
            <a:fillRect/>
          </a:stretch>
        </p:blipFill>
        <p:spPr>
          <a:xfrm>
            <a:off x="4846323" y="3057562"/>
            <a:ext cx="2679190" cy="1487288"/>
          </a:xfrm>
          <a:prstGeom prst="rect">
            <a:avLst/>
          </a:prstGeom>
        </p:spPr>
      </p:pic>
      <p:pic>
        <p:nvPicPr>
          <p:cNvPr id="13" name="Picture 12">
            <a:extLst>
              <a:ext uri="{FF2B5EF4-FFF2-40B4-BE49-F238E27FC236}">
                <a16:creationId xmlns:a16="http://schemas.microsoft.com/office/drawing/2014/main" id="{F6F15D75-3CCA-8845-9AEC-E30C61E7BFC4}"/>
              </a:ext>
            </a:extLst>
          </p:cNvPr>
          <p:cNvPicPr>
            <a:picLocks noChangeAspect="1"/>
          </p:cNvPicPr>
          <p:nvPr/>
        </p:nvPicPr>
        <p:blipFill>
          <a:blip r:embed="rId5"/>
          <a:stretch>
            <a:fillRect/>
          </a:stretch>
        </p:blipFill>
        <p:spPr>
          <a:xfrm>
            <a:off x="1492975" y="3057562"/>
            <a:ext cx="2679191" cy="1487288"/>
          </a:xfrm>
          <a:prstGeom prst="rect">
            <a:avLst/>
          </a:prstGeom>
        </p:spPr>
      </p:pic>
      <p:pic>
        <p:nvPicPr>
          <p:cNvPr id="14" name="Picture 13">
            <a:extLst>
              <a:ext uri="{FF2B5EF4-FFF2-40B4-BE49-F238E27FC236}">
                <a16:creationId xmlns:a16="http://schemas.microsoft.com/office/drawing/2014/main" id="{3D0F959B-C1F0-7E42-81F3-EC7C50D86276}"/>
              </a:ext>
            </a:extLst>
          </p:cNvPr>
          <p:cNvPicPr>
            <a:picLocks noChangeAspect="1"/>
          </p:cNvPicPr>
          <p:nvPr/>
        </p:nvPicPr>
        <p:blipFill>
          <a:blip r:embed="rId6"/>
          <a:stretch>
            <a:fillRect/>
          </a:stretch>
        </p:blipFill>
        <p:spPr>
          <a:xfrm>
            <a:off x="1492975" y="1694951"/>
            <a:ext cx="2679189" cy="1293622"/>
          </a:xfrm>
          <a:prstGeom prst="rect">
            <a:avLst/>
          </a:prstGeom>
        </p:spPr>
      </p:pic>
    </p:spTree>
    <p:extLst>
      <p:ext uri="{BB962C8B-B14F-4D97-AF65-F5344CB8AC3E}">
        <p14:creationId xmlns:p14="http://schemas.microsoft.com/office/powerpoint/2010/main" val="238084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Introduction</a:t>
            </a:r>
            <a:endParaRPr sz="2800" dirty="0">
              <a:latin typeface="Arial" panose="020B0604020202020204" pitchFamily="34" charset="0"/>
              <a:cs typeface="Arial" panose="020B0604020202020204" pitchFamily="34" charset="0"/>
            </a:endParaRPr>
          </a:p>
        </p:txBody>
      </p:sp>
      <p:sp>
        <p:nvSpPr>
          <p:cNvPr id="472" name="Google Shape;472;p14"/>
          <p:cNvSpPr txBox="1"/>
          <p:nvPr/>
        </p:nvSpPr>
        <p:spPr>
          <a:xfrm>
            <a:off x="1021800" y="816525"/>
            <a:ext cx="7048500" cy="826500"/>
          </a:xfrm>
          <a:prstGeom prst="rect">
            <a:avLst/>
          </a:prstGeom>
          <a:noFill/>
          <a:ln>
            <a:noFill/>
          </a:ln>
        </p:spPr>
        <p:txBody>
          <a:bodyPr spcFirstLastPara="1" wrap="square" lIns="91425" tIns="91425" rIns="91425" bIns="91425" anchor="t" anchorCtr="0">
            <a:noAutofit/>
          </a:bodyPr>
          <a:lstStyle/>
          <a:p>
            <a:pPr>
              <a:spcBef>
                <a:spcPts val="1000"/>
              </a:spcBef>
            </a:pPr>
            <a:r>
              <a:rPr lang="en-US" sz="1200" b="1" dirty="0">
                <a:solidFill>
                  <a:srgbClr val="00CEF6"/>
                </a:solidFill>
                <a:latin typeface="Arial" panose="020B0604020202020204" pitchFamily="34" charset="0"/>
                <a:ea typeface="Source Sans Pro"/>
                <a:cs typeface="Arial" panose="020B0604020202020204" pitchFamily="34" charset="0"/>
                <a:sym typeface="Source Sans Pro"/>
              </a:rPr>
              <a:t>What is cryptocurrency?</a:t>
            </a:r>
            <a:endParaRPr lang="en" sz="1200" b="1" dirty="0">
              <a:solidFill>
                <a:srgbClr val="28324A"/>
              </a:solidFill>
              <a:latin typeface="Arial" panose="020B0604020202020204" pitchFamily="34" charset="0"/>
              <a:ea typeface="Source Sans Pro"/>
              <a:cs typeface="Arial" panose="020B0604020202020204" pitchFamily="34" charset="0"/>
              <a:sym typeface="Source Sans Pro"/>
            </a:endParaRPr>
          </a:p>
          <a:p>
            <a:pPr>
              <a:spcBef>
                <a:spcPts val="600"/>
              </a:spcBef>
              <a:buClr>
                <a:schemeClr val="dk1"/>
              </a:buClr>
              <a:buSzPts val="1100"/>
            </a:pPr>
            <a:r>
              <a:rPr lang="en-US" sz="1200" dirty="0">
                <a:solidFill>
                  <a:schemeClr val="tx1"/>
                </a:solidFill>
                <a:latin typeface="Arial" panose="020B0604020202020204" pitchFamily="34" charset="0"/>
                <a:cs typeface="Arial" panose="020B0604020202020204" pitchFamily="34" charset="0"/>
              </a:rPr>
              <a:t>A digital or virtual currency that uses cryptography for security. </a:t>
            </a:r>
            <a:r>
              <a:rPr lang="en-US" sz="1200" dirty="0">
                <a:solidFill>
                  <a:schemeClr val="tx1"/>
                </a:solidFill>
                <a:latin typeface="Arial" panose="020B0604020202020204" pitchFamily="34" charset="0"/>
                <a:ea typeface="Times"/>
                <a:cs typeface="Arial" panose="020B0604020202020204" pitchFamily="34" charset="0"/>
                <a:sym typeface="Times"/>
              </a:rPr>
              <a:t>Transactions are recorded on blockchain (digital public ledger) encrypted using cryptography</a:t>
            </a:r>
            <a:endParaRPr lang="en-US" sz="1200" dirty="0">
              <a:solidFill>
                <a:schemeClr val="tx1"/>
              </a:solidFill>
              <a:latin typeface="Arial" panose="020B0604020202020204" pitchFamily="34" charset="0"/>
              <a:cs typeface="Arial" panose="020B0604020202020204" pitchFamily="34" charset="0"/>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a:t>
            </a:fld>
            <a:endParaRPr>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D9128971-4978-DB44-B68C-A1663709C760}"/>
              </a:ext>
            </a:extLst>
          </p:cNvPr>
          <p:cNvSpPr>
            <a:spLocks noGrp="1"/>
          </p:cNvSpPr>
          <p:nvPr>
            <p:ph type="body" idx="1"/>
          </p:nvPr>
        </p:nvSpPr>
        <p:spPr>
          <a:xfrm>
            <a:off x="1021800" y="1834150"/>
            <a:ext cx="2777116" cy="2147646"/>
          </a:xfrm>
        </p:spPr>
        <p:txBody>
          <a:bodyPr/>
          <a:lstStyle/>
          <a:p>
            <a:pPr marL="114300" indent="0">
              <a:buClr>
                <a:schemeClr val="dk1"/>
              </a:buClr>
              <a:buSzPts val="1100"/>
              <a:buNone/>
            </a:pPr>
            <a:r>
              <a:rPr lang="en-US" sz="1200" b="1" dirty="0">
                <a:solidFill>
                  <a:srgbClr val="00CEF6"/>
                </a:solidFill>
                <a:latin typeface="Arial" panose="020B0604020202020204" pitchFamily="34" charset="0"/>
                <a:cs typeface="Arial" panose="020B0604020202020204" pitchFamily="34" charset="0"/>
              </a:rPr>
              <a:t>Advantages:</a:t>
            </a:r>
            <a:endParaRPr lang="en-US" sz="1200" dirty="0">
              <a:solidFill>
                <a:schemeClr val="tx1"/>
              </a:solidFill>
              <a:latin typeface="Arial" panose="020B0604020202020204" pitchFamily="34" charset="0"/>
              <a:cs typeface="Arial" panose="020B0604020202020204" pitchFamily="34" charset="0"/>
            </a:endParaRPr>
          </a:p>
          <a:p>
            <a:pPr>
              <a:buClr>
                <a:schemeClr val="dk1"/>
              </a:buClr>
              <a:buSzPts val="1100"/>
            </a:pPr>
            <a:r>
              <a:rPr lang="en-US" sz="1200" dirty="0">
                <a:solidFill>
                  <a:schemeClr val="tx1"/>
                </a:solidFill>
                <a:latin typeface="Arial" panose="020B0604020202020204" pitchFamily="34" charset="0"/>
                <a:cs typeface="Arial" panose="020B0604020202020204" pitchFamily="34" charset="0"/>
              </a:rPr>
              <a:t>Built on Blockchain</a:t>
            </a:r>
          </a:p>
          <a:p>
            <a:pPr>
              <a:buClr>
                <a:schemeClr val="dk1"/>
              </a:buClr>
              <a:buSzPts val="1100"/>
            </a:pPr>
            <a:r>
              <a:rPr lang="en-US" sz="1200" dirty="0">
                <a:solidFill>
                  <a:schemeClr val="tx1"/>
                </a:solidFill>
                <a:latin typeface="Arial" panose="020B0604020202020204" pitchFamily="34" charset="0"/>
                <a:cs typeface="Arial" panose="020B0604020202020204" pitchFamily="34" charset="0"/>
              </a:rPr>
              <a:t>Fraud free and safer</a:t>
            </a:r>
          </a:p>
          <a:p>
            <a:pPr>
              <a:buClr>
                <a:schemeClr val="dk1"/>
              </a:buClr>
              <a:buSzPts val="1100"/>
            </a:pPr>
            <a:r>
              <a:rPr lang="en-US" sz="1200" dirty="0">
                <a:solidFill>
                  <a:schemeClr val="tx1"/>
                </a:solidFill>
                <a:latin typeface="Arial" panose="020B0604020202020204" pitchFamily="34" charset="0"/>
                <a:cs typeface="Arial" panose="020B0604020202020204" pitchFamily="34" charset="0"/>
              </a:rPr>
              <a:t>Immediate settlement</a:t>
            </a:r>
          </a:p>
          <a:p>
            <a:pPr>
              <a:buClr>
                <a:schemeClr val="dk1"/>
              </a:buClr>
              <a:buSzPts val="1100"/>
            </a:pPr>
            <a:r>
              <a:rPr lang="en-US" sz="1200" dirty="0">
                <a:solidFill>
                  <a:schemeClr val="tx1"/>
                </a:solidFill>
                <a:latin typeface="Arial" panose="020B0604020202020204" pitchFamily="34" charset="0"/>
                <a:cs typeface="Arial" panose="020B0604020202020204" pitchFamily="34" charset="0"/>
              </a:rPr>
              <a:t>Lower fees</a:t>
            </a:r>
          </a:p>
          <a:p>
            <a:pPr>
              <a:buClr>
                <a:schemeClr val="dk1"/>
              </a:buClr>
              <a:buSzPts val="1100"/>
            </a:pPr>
            <a:r>
              <a:rPr lang="en-US" sz="1200" dirty="0">
                <a:solidFill>
                  <a:schemeClr val="tx1"/>
                </a:solidFill>
                <a:latin typeface="Arial" panose="020B0604020202020204" pitchFamily="34" charset="0"/>
                <a:cs typeface="Arial" panose="020B0604020202020204" pitchFamily="34" charset="0"/>
              </a:rPr>
              <a:t>Decentralized</a:t>
            </a:r>
          </a:p>
        </p:txBody>
      </p:sp>
      <p:sp>
        <p:nvSpPr>
          <p:cNvPr id="9" name="Text Placeholder 2">
            <a:extLst>
              <a:ext uri="{FF2B5EF4-FFF2-40B4-BE49-F238E27FC236}">
                <a16:creationId xmlns:a16="http://schemas.microsoft.com/office/drawing/2014/main" id="{D07B6CCA-FDA7-2C46-86F7-F1A9B0FAE341}"/>
              </a:ext>
            </a:extLst>
          </p:cNvPr>
          <p:cNvSpPr txBox="1">
            <a:spLocks/>
          </p:cNvSpPr>
          <p:nvPr/>
        </p:nvSpPr>
        <p:spPr>
          <a:xfrm>
            <a:off x="5345086" y="1949802"/>
            <a:ext cx="2777116" cy="2147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marL="114300" indent="0">
              <a:buClr>
                <a:schemeClr val="dk1"/>
              </a:buClr>
              <a:buSzPts val="1100"/>
              <a:buFont typeface="Source Sans Pro"/>
              <a:buNone/>
            </a:pPr>
            <a:r>
              <a:rPr lang="en-US" sz="1200" b="1" dirty="0">
                <a:solidFill>
                  <a:srgbClr val="00CEF6"/>
                </a:solidFill>
                <a:latin typeface="Arial" panose="020B0604020202020204" pitchFamily="34" charset="0"/>
                <a:cs typeface="Arial" panose="020B0604020202020204" pitchFamily="34" charset="0"/>
              </a:rPr>
              <a:t>Disadvantages:</a:t>
            </a:r>
          </a:p>
          <a:p>
            <a:pPr lvl="0">
              <a:buClr>
                <a:schemeClr val="dk1"/>
              </a:buClr>
              <a:buSzPts val="1100"/>
            </a:pPr>
            <a:r>
              <a:rPr lang="en-US" sz="1200" dirty="0">
                <a:solidFill>
                  <a:schemeClr val="tx1"/>
                </a:solidFill>
                <a:latin typeface="Arial" panose="020B0604020202020204" pitchFamily="34" charset="0"/>
                <a:cs typeface="Arial" panose="020B0604020202020204" pitchFamily="34" charset="0"/>
              </a:rPr>
              <a:t>Not all companies accept it</a:t>
            </a:r>
          </a:p>
          <a:p>
            <a:pPr lvl="0">
              <a:buClr>
                <a:schemeClr val="dk1"/>
              </a:buClr>
              <a:buSzPts val="1100"/>
            </a:pPr>
            <a:r>
              <a:rPr lang="en-US" sz="1200" dirty="0">
                <a:solidFill>
                  <a:schemeClr val="tx1"/>
                </a:solidFill>
                <a:latin typeface="Arial" panose="020B0604020202020204" pitchFamily="34" charset="0"/>
                <a:cs typeface="Arial" panose="020B0604020202020204" pitchFamily="34" charset="0"/>
              </a:rPr>
              <a:t>People still skeptical</a:t>
            </a:r>
          </a:p>
          <a:p>
            <a:pPr lvl="0">
              <a:buClr>
                <a:schemeClr val="dk1"/>
              </a:buClr>
              <a:buSzPts val="1100"/>
            </a:pPr>
            <a:r>
              <a:rPr lang="en-US" sz="1200" dirty="0">
                <a:solidFill>
                  <a:schemeClr val="tx1"/>
                </a:solidFill>
                <a:latin typeface="Arial" panose="020B0604020202020204" pitchFamily="34" charset="0"/>
                <a:cs typeface="Arial" panose="020B0604020202020204" pitchFamily="34" charset="0"/>
              </a:rPr>
              <a:t>If lost, can’t be recovered</a:t>
            </a:r>
          </a:p>
          <a:p>
            <a:pPr lvl="0">
              <a:buClr>
                <a:schemeClr val="dk1"/>
              </a:buClr>
              <a:buSzPts val="1100"/>
            </a:pPr>
            <a:r>
              <a:rPr lang="en-US" sz="1200" dirty="0">
                <a:solidFill>
                  <a:schemeClr val="tx1"/>
                </a:solidFill>
                <a:latin typeface="Arial" panose="020B0604020202020204" pitchFamily="34" charset="0"/>
                <a:cs typeface="Arial" panose="020B0604020202020204" pitchFamily="34" charset="0"/>
              </a:rPr>
              <a:t>Transactions can’t be traced</a:t>
            </a:r>
          </a:p>
          <a:p>
            <a:pPr>
              <a:buClr>
                <a:schemeClr val="dk1"/>
              </a:buClr>
              <a:buSzPts val="1100"/>
            </a:pPr>
            <a:endParaRPr lang="en-US" sz="12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EB5355A-342B-5240-BD75-6B91E461DE77}"/>
              </a:ext>
            </a:extLst>
          </p:cNvPr>
          <p:cNvPicPr>
            <a:picLocks noChangeAspect="1"/>
          </p:cNvPicPr>
          <p:nvPr/>
        </p:nvPicPr>
        <p:blipFill>
          <a:blip r:embed="rId3"/>
          <a:stretch>
            <a:fillRect/>
          </a:stretch>
        </p:blipFill>
        <p:spPr>
          <a:xfrm>
            <a:off x="7911214" y="1949802"/>
            <a:ext cx="726771" cy="996042"/>
          </a:xfrm>
          <a:prstGeom prst="rect">
            <a:avLst/>
          </a:prstGeom>
          <a:effectLst>
            <a:glow rad="127000">
              <a:schemeClr val="accent1"/>
            </a:glow>
            <a:outerShdw blurRad="50800" dist="50800" dir="5400000" algn="ctr" rotWithShape="0">
              <a:srgbClr val="000000">
                <a:alpha val="0"/>
              </a:srgbClr>
            </a:outerShdw>
            <a:reflection endPos="65000" dist="508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A106-5B58-F946-82DC-D07581DBDD99}"/>
              </a:ext>
            </a:extLst>
          </p:cNvPr>
          <p:cNvSpPr>
            <a:spLocks noGrp="1"/>
          </p:cNvSpPr>
          <p:nvPr>
            <p:ph type="title"/>
          </p:nvPr>
        </p:nvSpPr>
        <p:spPr>
          <a:xfrm>
            <a:off x="1131500" y="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Model Bitcoin</a:t>
            </a:r>
          </a:p>
        </p:txBody>
      </p:sp>
      <p:sp>
        <p:nvSpPr>
          <p:cNvPr id="5" name="Slide Number Placeholder 4">
            <a:extLst>
              <a:ext uri="{FF2B5EF4-FFF2-40B4-BE49-F238E27FC236}">
                <a16:creationId xmlns:a16="http://schemas.microsoft.com/office/drawing/2014/main" id="{96FDC552-06B0-5344-B5E2-FB0B9E8FF4AD}"/>
              </a:ext>
            </a:extLst>
          </p:cNvPr>
          <p:cNvSpPr>
            <a:spLocks noGrp="1"/>
          </p:cNvSpPr>
          <p:nvPr>
            <p:ph type="sldNum" idx="12"/>
          </p:nvPr>
        </p:nvSpPr>
        <p:spPr>
          <a:xfrm>
            <a:off x="8556775" y="4579312"/>
            <a:ext cx="548700" cy="317400"/>
          </a:xfrm>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20</a:t>
            </a:fld>
            <a:endParaRPr lang="en">
              <a:latin typeface="Arial" panose="020B0604020202020204" pitchFamily="34" charset="0"/>
              <a:cs typeface="Arial" panose="020B0604020202020204" pitchFamily="34" charset="0"/>
            </a:endParaRPr>
          </a:p>
        </p:txBody>
      </p:sp>
      <p:sp>
        <p:nvSpPr>
          <p:cNvPr id="15" name="Google Shape;687;p30">
            <a:extLst>
              <a:ext uri="{FF2B5EF4-FFF2-40B4-BE49-F238E27FC236}">
                <a16:creationId xmlns:a16="http://schemas.microsoft.com/office/drawing/2014/main" id="{61AD5FD8-3300-E74A-ADC6-170AEAF94620}"/>
              </a:ext>
            </a:extLst>
          </p:cNvPr>
          <p:cNvSpPr/>
          <p:nvPr/>
        </p:nvSpPr>
        <p:spPr>
          <a:xfrm>
            <a:off x="1131500" y="673269"/>
            <a:ext cx="2928436" cy="405723"/>
          </a:xfrm>
          <a:prstGeom prst="chevron">
            <a:avLst>
              <a:gd name="adj" fmla="val 29853"/>
            </a:avLst>
          </a:prstGeom>
          <a:solidFill>
            <a:srgbClr val="51D8CE"/>
          </a:solidFill>
          <a:ln>
            <a:noFill/>
          </a:ln>
        </p:spPr>
        <p:txBody>
          <a:bodyPr spcFirstLastPara="1" wrap="square" lIns="91425" tIns="91425" rIns="91425" bIns="91425" anchor="ctr" anchorCtr="0">
            <a:noAutofit/>
          </a:bodyPr>
          <a:lstStyle/>
          <a:p>
            <a:pPr lvl="0" algn="ctr"/>
            <a:r>
              <a:rPr lang="en-US" b="1" dirty="0">
                <a:solidFill>
                  <a:srgbClr val="FFFFFF"/>
                </a:solidFill>
                <a:latin typeface="Source Sans Pro"/>
                <a:ea typeface="Source Sans Pro"/>
                <a:cs typeface="Source Sans Pro"/>
                <a:sym typeface="Source Sans Pro"/>
              </a:rPr>
              <a:t>With only Open as predictor variable</a:t>
            </a:r>
          </a:p>
        </p:txBody>
      </p:sp>
      <p:sp>
        <p:nvSpPr>
          <p:cNvPr id="16" name="Google Shape;688;p30">
            <a:extLst>
              <a:ext uri="{FF2B5EF4-FFF2-40B4-BE49-F238E27FC236}">
                <a16:creationId xmlns:a16="http://schemas.microsoft.com/office/drawing/2014/main" id="{9484DEC5-9128-9E48-8EBA-DADB0E3767E2}"/>
              </a:ext>
            </a:extLst>
          </p:cNvPr>
          <p:cNvSpPr/>
          <p:nvPr/>
        </p:nvSpPr>
        <p:spPr>
          <a:xfrm>
            <a:off x="4846322" y="673269"/>
            <a:ext cx="3017518" cy="405723"/>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algn="ctr"/>
            <a:r>
              <a:rPr lang="en-US" b="1" dirty="0">
                <a:solidFill>
                  <a:srgbClr val="FFFFFF"/>
                </a:solidFill>
                <a:latin typeface="Source Sans Pro"/>
                <a:ea typeface="Source Sans Pro"/>
                <a:cs typeface="Source Sans Pro"/>
                <a:sym typeface="Source Sans Pro"/>
              </a:rPr>
              <a:t>With all Original variables-Random Forest</a:t>
            </a:r>
            <a:endParaRPr b="1" dirty="0">
              <a:solidFill>
                <a:srgbClr val="FFFFFF"/>
              </a:solidFill>
              <a:latin typeface="Source Sans Pro"/>
              <a:ea typeface="Source Sans Pro"/>
              <a:cs typeface="Source Sans Pro"/>
              <a:sym typeface="Source Sans Pro"/>
            </a:endParaRPr>
          </a:p>
        </p:txBody>
      </p:sp>
      <p:pic>
        <p:nvPicPr>
          <p:cNvPr id="4" name="Picture 3">
            <a:extLst>
              <a:ext uri="{FF2B5EF4-FFF2-40B4-BE49-F238E27FC236}">
                <a16:creationId xmlns:a16="http://schemas.microsoft.com/office/drawing/2014/main" id="{F0B256F7-3F78-274B-9E1D-1A8E3C0EA308}"/>
              </a:ext>
            </a:extLst>
          </p:cNvPr>
          <p:cNvPicPr>
            <a:picLocks noChangeAspect="1"/>
          </p:cNvPicPr>
          <p:nvPr/>
        </p:nvPicPr>
        <p:blipFill>
          <a:blip r:embed="rId3"/>
          <a:stretch>
            <a:fillRect/>
          </a:stretch>
        </p:blipFill>
        <p:spPr>
          <a:xfrm>
            <a:off x="1230850" y="1168814"/>
            <a:ext cx="2679189" cy="1293622"/>
          </a:xfrm>
          <a:prstGeom prst="rect">
            <a:avLst/>
          </a:prstGeom>
        </p:spPr>
      </p:pic>
      <p:pic>
        <p:nvPicPr>
          <p:cNvPr id="6" name="Picture 5">
            <a:extLst>
              <a:ext uri="{FF2B5EF4-FFF2-40B4-BE49-F238E27FC236}">
                <a16:creationId xmlns:a16="http://schemas.microsoft.com/office/drawing/2014/main" id="{6ECED6B6-37FF-BC47-BC6C-1B676A43A71C}"/>
              </a:ext>
            </a:extLst>
          </p:cNvPr>
          <p:cNvPicPr>
            <a:picLocks noChangeAspect="1"/>
          </p:cNvPicPr>
          <p:nvPr/>
        </p:nvPicPr>
        <p:blipFill>
          <a:blip r:embed="rId4"/>
          <a:stretch>
            <a:fillRect/>
          </a:stretch>
        </p:blipFill>
        <p:spPr>
          <a:xfrm>
            <a:off x="1230850" y="2681065"/>
            <a:ext cx="2679189" cy="1472334"/>
          </a:xfrm>
          <a:prstGeom prst="rect">
            <a:avLst/>
          </a:prstGeom>
        </p:spPr>
      </p:pic>
      <p:pic>
        <p:nvPicPr>
          <p:cNvPr id="7" name="Picture 6">
            <a:extLst>
              <a:ext uri="{FF2B5EF4-FFF2-40B4-BE49-F238E27FC236}">
                <a16:creationId xmlns:a16="http://schemas.microsoft.com/office/drawing/2014/main" id="{A71F8E8B-5208-4744-8B6F-5C1835F90BCE}"/>
              </a:ext>
            </a:extLst>
          </p:cNvPr>
          <p:cNvPicPr>
            <a:picLocks noChangeAspect="1"/>
          </p:cNvPicPr>
          <p:nvPr/>
        </p:nvPicPr>
        <p:blipFill>
          <a:blip r:embed="rId5"/>
          <a:stretch>
            <a:fillRect/>
          </a:stretch>
        </p:blipFill>
        <p:spPr>
          <a:xfrm>
            <a:off x="5696714" y="1648780"/>
            <a:ext cx="2167126" cy="1484638"/>
          </a:xfrm>
          <a:prstGeom prst="rect">
            <a:avLst/>
          </a:prstGeom>
        </p:spPr>
      </p:pic>
      <p:pic>
        <p:nvPicPr>
          <p:cNvPr id="8" name="Picture 7">
            <a:extLst>
              <a:ext uri="{FF2B5EF4-FFF2-40B4-BE49-F238E27FC236}">
                <a16:creationId xmlns:a16="http://schemas.microsoft.com/office/drawing/2014/main" id="{55509082-6955-C442-9372-F5D69D108A24}"/>
              </a:ext>
            </a:extLst>
          </p:cNvPr>
          <p:cNvPicPr>
            <a:picLocks noChangeAspect="1"/>
          </p:cNvPicPr>
          <p:nvPr/>
        </p:nvPicPr>
        <p:blipFill>
          <a:blip r:embed="rId6"/>
          <a:stretch>
            <a:fillRect/>
          </a:stretch>
        </p:blipFill>
        <p:spPr>
          <a:xfrm>
            <a:off x="5696713" y="3133418"/>
            <a:ext cx="2188055" cy="1384501"/>
          </a:xfrm>
          <a:prstGeom prst="rect">
            <a:avLst/>
          </a:prstGeom>
        </p:spPr>
      </p:pic>
      <p:pic>
        <p:nvPicPr>
          <p:cNvPr id="17" name="Picture 16">
            <a:extLst>
              <a:ext uri="{FF2B5EF4-FFF2-40B4-BE49-F238E27FC236}">
                <a16:creationId xmlns:a16="http://schemas.microsoft.com/office/drawing/2014/main" id="{D86F5A43-8077-2D4C-BF0C-803C053F409C}"/>
              </a:ext>
            </a:extLst>
          </p:cNvPr>
          <p:cNvPicPr>
            <a:picLocks noChangeAspect="1"/>
          </p:cNvPicPr>
          <p:nvPr/>
        </p:nvPicPr>
        <p:blipFill rotWithShape="1">
          <a:blip r:embed="rId7"/>
          <a:srcRect r="66912" b="7402"/>
          <a:stretch/>
        </p:blipFill>
        <p:spPr>
          <a:xfrm>
            <a:off x="6615295" y="1239497"/>
            <a:ext cx="510952" cy="276999"/>
          </a:xfrm>
          <a:prstGeom prst="rect">
            <a:avLst/>
          </a:prstGeom>
        </p:spPr>
      </p:pic>
      <p:sp>
        <p:nvSpPr>
          <p:cNvPr id="18" name="TextBox 17">
            <a:extLst>
              <a:ext uri="{FF2B5EF4-FFF2-40B4-BE49-F238E27FC236}">
                <a16:creationId xmlns:a16="http://schemas.microsoft.com/office/drawing/2014/main" id="{515FC89E-83B7-5147-9A70-3568FDDD999A}"/>
              </a:ext>
            </a:extLst>
          </p:cNvPr>
          <p:cNvSpPr txBox="1"/>
          <p:nvPr/>
        </p:nvSpPr>
        <p:spPr>
          <a:xfrm>
            <a:off x="4846799" y="1261641"/>
            <a:ext cx="806631" cy="276999"/>
          </a:xfrm>
          <a:prstGeom prst="rect">
            <a:avLst/>
          </a:prstGeom>
          <a:noFill/>
        </p:spPr>
        <p:txBody>
          <a:bodyPr wrap="none" rtlCol="0">
            <a:spAutoFit/>
          </a:bodyPr>
          <a:lstStyle/>
          <a:p>
            <a:r>
              <a:rPr lang="en-US" sz="1200" dirty="0"/>
              <a:t>R square</a:t>
            </a:r>
          </a:p>
        </p:txBody>
      </p:sp>
      <p:sp>
        <p:nvSpPr>
          <p:cNvPr id="19" name="TextBox 18">
            <a:extLst>
              <a:ext uri="{FF2B5EF4-FFF2-40B4-BE49-F238E27FC236}">
                <a16:creationId xmlns:a16="http://schemas.microsoft.com/office/drawing/2014/main" id="{82DA73F4-2116-A04B-BF24-DBB6C2EC1A3B}"/>
              </a:ext>
            </a:extLst>
          </p:cNvPr>
          <p:cNvSpPr txBox="1"/>
          <p:nvPr/>
        </p:nvSpPr>
        <p:spPr>
          <a:xfrm>
            <a:off x="4846798" y="1884730"/>
            <a:ext cx="952505" cy="646331"/>
          </a:xfrm>
          <a:prstGeom prst="rect">
            <a:avLst/>
          </a:prstGeom>
          <a:noFill/>
        </p:spPr>
        <p:txBody>
          <a:bodyPr wrap="none" rtlCol="0">
            <a:spAutoFit/>
          </a:bodyPr>
          <a:lstStyle/>
          <a:p>
            <a:r>
              <a:rPr lang="en-US" sz="1200" dirty="0"/>
              <a:t>Feature</a:t>
            </a:r>
          </a:p>
          <a:p>
            <a:r>
              <a:rPr lang="en-US" sz="1200" dirty="0"/>
              <a:t>Importance</a:t>
            </a:r>
          </a:p>
          <a:p>
            <a:r>
              <a:rPr lang="en-US" sz="1200" dirty="0"/>
              <a:t>Plot</a:t>
            </a:r>
          </a:p>
        </p:txBody>
      </p:sp>
      <p:sp>
        <p:nvSpPr>
          <p:cNvPr id="20" name="TextBox 19">
            <a:extLst>
              <a:ext uri="{FF2B5EF4-FFF2-40B4-BE49-F238E27FC236}">
                <a16:creationId xmlns:a16="http://schemas.microsoft.com/office/drawing/2014/main" id="{B33221DF-B882-E942-8570-BD83EB36E267}"/>
              </a:ext>
            </a:extLst>
          </p:cNvPr>
          <p:cNvSpPr txBox="1"/>
          <p:nvPr/>
        </p:nvSpPr>
        <p:spPr>
          <a:xfrm>
            <a:off x="4846798" y="3415506"/>
            <a:ext cx="832279" cy="646331"/>
          </a:xfrm>
          <a:prstGeom prst="rect">
            <a:avLst/>
          </a:prstGeom>
          <a:noFill/>
        </p:spPr>
        <p:txBody>
          <a:bodyPr wrap="none" rtlCol="0">
            <a:spAutoFit/>
          </a:bodyPr>
          <a:lstStyle/>
          <a:p>
            <a:r>
              <a:rPr lang="en-US" sz="1200" dirty="0"/>
              <a:t>Predicted</a:t>
            </a:r>
          </a:p>
          <a:p>
            <a:r>
              <a:rPr lang="en-US" sz="1200" dirty="0"/>
              <a:t>Vs</a:t>
            </a:r>
          </a:p>
          <a:p>
            <a:r>
              <a:rPr lang="en-US" sz="1200" dirty="0"/>
              <a:t>Actual</a:t>
            </a:r>
          </a:p>
        </p:txBody>
      </p:sp>
    </p:spTree>
    <p:extLst>
      <p:ext uri="{BB962C8B-B14F-4D97-AF65-F5344CB8AC3E}">
        <p14:creationId xmlns:p14="http://schemas.microsoft.com/office/powerpoint/2010/main" val="3215316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755928" y="0"/>
            <a:ext cx="7288422" cy="9432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Random Forest- Feature Importance Plot</a:t>
            </a:r>
            <a:endParaRPr sz="2800" dirty="0">
              <a:latin typeface="Arial" panose="020B0604020202020204" pitchFamily="34" charset="0"/>
              <a:cs typeface="Arial" panose="020B0604020202020204" pitchFamily="34" charset="0"/>
            </a:endParaRPr>
          </a:p>
        </p:txBody>
      </p:sp>
      <p:grpSp>
        <p:nvGrpSpPr>
          <p:cNvPr id="556" name="Google Shape;556;p24"/>
          <p:cNvGrpSpPr/>
          <p:nvPr/>
        </p:nvGrpSpPr>
        <p:grpSpPr>
          <a:xfrm>
            <a:off x="575362" y="934272"/>
            <a:ext cx="4939838" cy="3092229"/>
            <a:chOff x="244999" y="995056"/>
            <a:chExt cx="4939838" cy="3092229"/>
          </a:xfrm>
        </p:grpSpPr>
        <p:sp>
          <p:nvSpPr>
            <p:cNvPr id="557" name="Google Shape;557;p24"/>
            <p:cNvSpPr/>
            <p:nvPr/>
          </p:nvSpPr>
          <p:spPr>
            <a:xfrm rot="5400000">
              <a:off x="282943" y="966042"/>
              <a:ext cx="867314" cy="9432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558" name="Google Shape;558;p24"/>
            <p:cNvSpPr/>
            <p:nvPr/>
          </p:nvSpPr>
          <p:spPr>
            <a:xfrm rot="5400000" flipH="1">
              <a:off x="282942" y="3182028"/>
              <a:ext cx="867314" cy="9432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59" name="Google Shape;559;p24"/>
            <p:cNvSpPr/>
            <p:nvPr/>
          </p:nvSpPr>
          <p:spPr>
            <a:xfrm rot="10800000" flipH="1">
              <a:off x="4241637" y="995056"/>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gr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21</a:t>
            </a:fld>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ED12C0-4E2B-E040-99B0-E732D5382BF8}"/>
              </a:ext>
            </a:extLst>
          </p:cNvPr>
          <p:cNvSpPr txBox="1"/>
          <p:nvPr/>
        </p:nvSpPr>
        <p:spPr>
          <a:xfrm>
            <a:off x="641106" y="1222969"/>
            <a:ext cx="960519"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Ethereum</a:t>
            </a:r>
          </a:p>
        </p:txBody>
      </p:sp>
      <p:sp>
        <p:nvSpPr>
          <p:cNvPr id="22" name="TextBox 21">
            <a:extLst>
              <a:ext uri="{FF2B5EF4-FFF2-40B4-BE49-F238E27FC236}">
                <a16:creationId xmlns:a16="http://schemas.microsoft.com/office/drawing/2014/main" id="{27770F33-E828-F642-B984-FB6906BCB44F}"/>
              </a:ext>
            </a:extLst>
          </p:cNvPr>
          <p:cNvSpPr txBox="1"/>
          <p:nvPr/>
        </p:nvSpPr>
        <p:spPr>
          <a:xfrm>
            <a:off x="4681175" y="1144261"/>
            <a:ext cx="723275" cy="523220"/>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Bitcoin</a:t>
            </a:r>
          </a:p>
          <a:p>
            <a:r>
              <a:rPr lang="en-US" dirty="0">
                <a:solidFill>
                  <a:schemeClr val="bg1"/>
                </a:solidFill>
                <a:latin typeface="Arial" panose="020B0604020202020204" pitchFamily="34" charset="0"/>
                <a:cs typeface="Arial" panose="020B0604020202020204" pitchFamily="34" charset="0"/>
              </a:rPr>
              <a:t>Cash</a:t>
            </a:r>
          </a:p>
        </p:txBody>
      </p:sp>
      <p:sp>
        <p:nvSpPr>
          <p:cNvPr id="23" name="TextBox 22">
            <a:extLst>
              <a:ext uri="{FF2B5EF4-FFF2-40B4-BE49-F238E27FC236}">
                <a16:creationId xmlns:a16="http://schemas.microsoft.com/office/drawing/2014/main" id="{5AEED426-2EDF-DF4A-81FE-72F3E64683E8}"/>
              </a:ext>
            </a:extLst>
          </p:cNvPr>
          <p:cNvSpPr txBox="1"/>
          <p:nvPr/>
        </p:nvSpPr>
        <p:spPr>
          <a:xfrm>
            <a:off x="755928" y="3374418"/>
            <a:ext cx="692818"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Ripple</a:t>
            </a:r>
          </a:p>
        </p:txBody>
      </p:sp>
      <p:pic>
        <p:nvPicPr>
          <p:cNvPr id="3" name="Picture 2">
            <a:extLst>
              <a:ext uri="{FF2B5EF4-FFF2-40B4-BE49-F238E27FC236}">
                <a16:creationId xmlns:a16="http://schemas.microsoft.com/office/drawing/2014/main" id="{C5BF82F4-03CB-3F4C-B241-3DAD0853B634}"/>
              </a:ext>
            </a:extLst>
          </p:cNvPr>
          <p:cNvPicPr>
            <a:picLocks noChangeAspect="1"/>
          </p:cNvPicPr>
          <p:nvPr/>
        </p:nvPicPr>
        <p:blipFill>
          <a:blip r:embed="rId3"/>
          <a:stretch>
            <a:fillRect/>
          </a:stretch>
        </p:blipFill>
        <p:spPr>
          <a:xfrm>
            <a:off x="1572521" y="955079"/>
            <a:ext cx="2654300" cy="1587500"/>
          </a:xfrm>
          <a:prstGeom prst="rect">
            <a:avLst/>
          </a:prstGeom>
        </p:spPr>
      </p:pic>
      <p:pic>
        <p:nvPicPr>
          <p:cNvPr id="4" name="Picture 3">
            <a:extLst>
              <a:ext uri="{FF2B5EF4-FFF2-40B4-BE49-F238E27FC236}">
                <a16:creationId xmlns:a16="http://schemas.microsoft.com/office/drawing/2014/main" id="{BF5EDEA9-289B-874B-A51A-3C146A8CFD27}"/>
              </a:ext>
            </a:extLst>
          </p:cNvPr>
          <p:cNvPicPr>
            <a:picLocks noChangeAspect="1"/>
          </p:cNvPicPr>
          <p:nvPr/>
        </p:nvPicPr>
        <p:blipFill>
          <a:blip r:embed="rId4"/>
          <a:stretch>
            <a:fillRect/>
          </a:stretch>
        </p:blipFill>
        <p:spPr>
          <a:xfrm>
            <a:off x="1699128" y="2810469"/>
            <a:ext cx="2528102" cy="1431505"/>
          </a:xfrm>
          <a:prstGeom prst="rect">
            <a:avLst/>
          </a:prstGeom>
        </p:spPr>
      </p:pic>
      <p:pic>
        <p:nvPicPr>
          <p:cNvPr id="5" name="Picture 4">
            <a:extLst>
              <a:ext uri="{FF2B5EF4-FFF2-40B4-BE49-F238E27FC236}">
                <a16:creationId xmlns:a16="http://schemas.microsoft.com/office/drawing/2014/main" id="{916B099C-0AF9-1944-8000-5B872E55996B}"/>
              </a:ext>
            </a:extLst>
          </p:cNvPr>
          <p:cNvPicPr>
            <a:picLocks noChangeAspect="1"/>
          </p:cNvPicPr>
          <p:nvPr/>
        </p:nvPicPr>
        <p:blipFill>
          <a:blip r:embed="rId5"/>
          <a:stretch>
            <a:fillRect/>
          </a:stretch>
        </p:blipFill>
        <p:spPr>
          <a:xfrm>
            <a:off x="5551939" y="934271"/>
            <a:ext cx="2455671" cy="1587500"/>
          </a:xfrm>
          <a:prstGeom prst="rect">
            <a:avLst/>
          </a:prstGeom>
        </p:spPr>
      </p:pic>
      <p:sp>
        <p:nvSpPr>
          <p:cNvPr id="7" name="TextBox 6">
            <a:extLst>
              <a:ext uri="{FF2B5EF4-FFF2-40B4-BE49-F238E27FC236}">
                <a16:creationId xmlns:a16="http://schemas.microsoft.com/office/drawing/2014/main" id="{25C1A916-9F0E-4634-810D-A1692B5BC406}"/>
              </a:ext>
            </a:extLst>
          </p:cNvPr>
          <p:cNvSpPr txBox="1"/>
          <p:nvPr/>
        </p:nvSpPr>
        <p:spPr>
          <a:xfrm>
            <a:off x="5287963" y="2898842"/>
            <a:ext cx="2983622" cy="1169551"/>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a:t>High and Low are the major factors in determining the Closing price of the coin with little contribution from the Open price</a:t>
            </a:r>
          </a:p>
        </p:txBody>
      </p:sp>
    </p:spTree>
    <p:extLst>
      <p:ext uri="{BB962C8B-B14F-4D97-AF65-F5344CB8AC3E}">
        <p14:creationId xmlns:p14="http://schemas.microsoft.com/office/powerpoint/2010/main" val="262994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Random Forest- Predicting Closing Price</a:t>
            </a:r>
            <a:endParaRPr sz="2800" dirty="0">
              <a:latin typeface="Arial" panose="020B0604020202020204" pitchFamily="34" charset="0"/>
              <a:cs typeface="Arial" panose="020B0604020202020204" pitchFamily="34" charset="0"/>
            </a:endParaRPr>
          </a:p>
        </p:txBody>
      </p:sp>
      <p:grpSp>
        <p:nvGrpSpPr>
          <p:cNvPr id="556" name="Google Shape;556;p24"/>
          <p:cNvGrpSpPr/>
          <p:nvPr/>
        </p:nvGrpSpPr>
        <p:grpSpPr>
          <a:xfrm>
            <a:off x="575362" y="934272"/>
            <a:ext cx="4939838" cy="3092229"/>
            <a:chOff x="244999" y="995056"/>
            <a:chExt cx="4939838" cy="3092229"/>
          </a:xfrm>
        </p:grpSpPr>
        <p:sp>
          <p:nvSpPr>
            <p:cNvPr id="557" name="Google Shape;557;p24"/>
            <p:cNvSpPr/>
            <p:nvPr/>
          </p:nvSpPr>
          <p:spPr>
            <a:xfrm rot="5400000">
              <a:off x="282943" y="966042"/>
              <a:ext cx="867314" cy="9432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558" name="Google Shape;558;p24"/>
            <p:cNvSpPr/>
            <p:nvPr/>
          </p:nvSpPr>
          <p:spPr>
            <a:xfrm rot="5400000" flipH="1">
              <a:off x="282942" y="3182028"/>
              <a:ext cx="867314" cy="9432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59" name="Google Shape;559;p24"/>
            <p:cNvSpPr/>
            <p:nvPr/>
          </p:nvSpPr>
          <p:spPr>
            <a:xfrm rot="10800000" flipH="1">
              <a:off x="4241637" y="995056"/>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gr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22</a:t>
            </a:fld>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ED12C0-4E2B-E040-99B0-E732D5382BF8}"/>
              </a:ext>
            </a:extLst>
          </p:cNvPr>
          <p:cNvSpPr txBox="1"/>
          <p:nvPr/>
        </p:nvSpPr>
        <p:spPr>
          <a:xfrm>
            <a:off x="641106" y="1222969"/>
            <a:ext cx="960519"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Ethereum</a:t>
            </a:r>
          </a:p>
        </p:txBody>
      </p:sp>
      <p:sp>
        <p:nvSpPr>
          <p:cNvPr id="22" name="TextBox 21">
            <a:extLst>
              <a:ext uri="{FF2B5EF4-FFF2-40B4-BE49-F238E27FC236}">
                <a16:creationId xmlns:a16="http://schemas.microsoft.com/office/drawing/2014/main" id="{27770F33-E828-F642-B984-FB6906BCB44F}"/>
              </a:ext>
            </a:extLst>
          </p:cNvPr>
          <p:cNvSpPr txBox="1"/>
          <p:nvPr/>
        </p:nvSpPr>
        <p:spPr>
          <a:xfrm>
            <a:off x="4681175" y="1144261"/>
            <a:ext cx="723275" cy="523220"/>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Bitcoin</a:t>
            </a:r>
          </a:p>
          <a:p>
            <a:r>
              <a:rPr lang="en-US" dirty="0">
                <a:solidFill>
                  <a:schemeClr val="bg1"/>
                </a:solidFill>
                <a:latin typeface="Arial" panose="020B0604020202020204" pitchFamily="34" charset="0"/>
                <a:cs typeface="Arial" panose="020B0604020202020204" pitchFamily="34" charset="0"/>
              </a:rPr>
              <a:t>Cash</a:t>
            </a:r>
          </a:p>
        </p:txBody>
      </p:sp>
      <p:sp>
        <p:nvSpPr>
          <p:cNvPr id="23" name="TextBox 22">
            <a:extLst>
              <a:ext uri="{FF2B5EF4-FFF2-40B4-BE49-F238E27FC236}">
                <a16:creationId xmlns:a16="http://schemas.microsoft.com/office/drawing/2014/main" id="{5AEED426-2EDF-DF4A-81FE-72F3E64683E8}"/>
              </a:ext>
            </a:extLst>
          </p:cNvPr>
          <p:cNvSpPr txBox="1"/>
          <p:nvPr/>
        </p:nvSpPr>
        <p:spPr>
          <a:xfrm>
            <a:off x="755928" y="3374418"/>
            <a:ext cx="692818"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Ripple</a:t>
            </a:r>
          </a:p>
        </p:txBody>
      </p:sp>
      <p:pic>
        <p:nvPicPr>
          <p:cNvPr id="5" name="Picture 4">
            <a:extLst>
              <a:ext uri="{FF2B5EF4-FFF2-40B4-BE49-F238E27FC236}">
                <a16:creationId xmlns:a16="http://schemas.microsoft.com/office/drawing/2014/main" id="{ED8A8183-A2DA-3C44-99C8-9EB36F88B197}"/>
              </a:ext>
            </a:extLst>
          </p:cNvPr>
          <p:cNvPicPr>
            <a:picLocks noChangeAspect="1"/>
          </p:cNvPicPr>
          <p:nvPr/>
        </p:nvPicPr>
        <p:blipFill>
          <a:blip r:embed="rId3"/>
          <a:stretch>
            <a:fillRect/>
          </a:stretch>
        </p:blipFill>
        <p:spPr>
          <a:xfrm>
            <a:off x="1553506" y="882377"/>
            <a:ext cx="2625388" cy="1570208"/>
          </a:xfrm>
          <a:prstGeom prst="rect">
            <a:avLst/>
          </a:prstGeom>
        </p:spPr>
      </p:pic>
      <p:pic>
        <p:nvPicPr>
          <p:cNvPr id="6" name="Picture 5">
            <a:extLst>
              <a:ext uri="{FF2B5EF4-FFF2-40B4-BE49-F238E27FC236}">
                <a16:creationId xmlns:a16="http://schemas.microsoft.com/office/drawing/2014/main" id="{066027A2-738C-494F-A13A-03B3D2AEB5F7}"/>
              </a:ext>
            </a:extLst>
          </p:cNvPr>
          <p:cNvPicPr>
            <a:picLocks noChangeAspect="1"/>
          </p:cNvPicPr>
          <p:nvPr/>
        </p:nvPicPr>
        <p:blipFill>
          <a:blip r:embed="rId4"/>
          <a:stretch>
            <a:fillRect/>
          </a:stretch>
        </p:blipFill>
        <p:spPr>
          <a:xfrm>
            <a:off x="1777921" y="2690916"/>
            <a:ext cx="2400973" cy="1618047"/>
          </a:xfrm>
          <a:prstGeom prst="rect">
            <a:avLst/>
          </a:prstGeom>
        </p:spPr>
      </p:pic>
      <p:pic>
        <p:nvPicPr>
          <p:cNvPr id="7" name="Picture 6">
            <a:extLst>
              <a:ext uri="{FF2B5EF4-FFF2-40B4-BE49-F238E27FC236}">
                <a16:creationId xmlns:a16="http://schemas.microsoft.com/office/drawing/2014/main" id="{087F4874-82EF-8046-A35E-91FD8ADF8CE6}"/>
              </a:ext>
            </a:extLst>
          </p:cNvPr>
          <p:cNvPicPr>
            <a:picLocks noChangeAspect="1"/>
          </p:cNvPicPr>
          <p:nvPr/>
        </p:nvPicPr>
        <p:blipFill>
          <a:blip r:embed="rId5"/>
          <a:stretch>
            <a:fillRect/>
          </a:stretch>
        </p:blipFill>
        <p:spPr>
          <a:xfrm>
            <a:off x="5668435" y="934271"/>
            <a:ext cx="2431290" cy="1570208"/>
          </a:xfrm>
          <a:prstGeom prst="rect">
            <a:avLst/>
          </a:prstGeom>
        </p:spPr>
      </p:pic>
      <p:sp>
        <p:nvSpPr>
          <p:cNvPr id="14" name="TextBox 13">
            <a:extLst>
              <a:ext uri="{FF2B5EF4-FFF2-40B4-BE49-F238E27FC236}">
                <a16:creationId xmlns:a16="http://schemas.microsoft.com/office/drawing/2014/main" id="{3DBA1BAC-AA98-4999-8548-2DB695DA3F4F}"/>
              </a:ext>
            </a:extLst>
          </p:cNvPr>
          <p:cNvSpPr txBox="1"/>
          <p:nvPr/>
        </p:nvSpPr>
        <p:spPr>
          <a:xfrm>
            <a:off x="5287963" y="2789642"/>
            <a:ext cx="2983622" cy="1600438"/>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a:t>Random Forest model works equally good in predicting the Closing price of the coins</a:t>
            </a:r>
          </a:p>
          <a:p>
            <a:pPr algn="just"/>
            <a:endParaRPr lang="en-IN" dirty="0"/>
          </a:p>
          <a:p>
            <a:pPr marL="285750" indent="-285750" algn="just">
              <a:buFont typeface="Wingdings" panose="05000000000000000000" pitchFamily="2" charset="2"/>
              <a:buChar char="Ø"/>
            </a:pPr>
            <a:r>
              <a:rPr lang="en-IN" dirty="0"/>
              <a:t>There’s little variation in Closing price prediction for Ripple and Bitcoin Cash</a:t>
            </a:r>
          </a:p>
        </p:txBody>
      </p:sp>
    </p:spTree>
    <p:extLst>
      <p:ext uri="{BB962C8B-B14F-4D97-AF65-F5344CB8AC3E}">
        <p14:creationId xmlns:p14="http://schemas.microsoft.com/office/powerpoint/2010/main" val="89162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Random Forest- R Square</a:t>
            </a:r>
            <a:endParaRPr sz="2800" dirty="0">
              <a:latin typeface="Arial" panose="020B0604020202020204" pitchFamily="34" charset="0"/>
              <a:cs typeface="Arial" panose="020B0604020202020204" pitchFamily="34" charset="0"/>
            </a:endParaRPr>
          </a:p>
        </p:txBody>
      </p:sp>
      <p:grpSp>
        <p:nvGrpSpPr>
          <p:cNvPr id="556" name="Google Shape;556;p24"/>
          <p:cNvGrpSpPr/>
          <p:nvPr/>
        </p:nvGrpSpPr>
        <p:grpSpPr>
          <a:xfrm>
            <a:off x="575362" y="934272"/>
            <a:ext cx="4939838" cy="3092229"/>
            <a:chOff x="244999" y="995056"/>
            <a:chExt cx="4939838" cy="3092229"/>
          </a:xfrm>
        </p:grpSpPr>
        <p:sp>
          <p:nvSpPr>
            <p:cNvPr id="557" name="Google Shape;557;p24"/>
            <p:cNvSpPr/>
            <p:nvPr/>
          </p:nvSpPr>
          <p:spPr>
            <a:xfrm rot="5400000">
              <a:off x="282943" y="966042"/>
              <a:ext cx="867314" cy="943200"/>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558" name="Google Shape;558;p24"/>
            <p:cNvSpPr/>
            <p:nvPr/>
          </p:nvSpPr>
          <p:spPr>
            <a:xfrm rot="5400000" flipH="1">
              <a:off x="282942" y="3182028"/>
              <a:ext cx="867314" cy="943200"/>
            </a:xfrm>
            <a:prstGeom prst="teardrop">
              <a:avLst>
                <a:gd name="adj" fmla="val 10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59" name="Google Shape;559;p24"/>
            <p:cNvSpPr/>
            <p:nvPr/>
          </p:nvSpPr>
          <p:spPr>
            <a:xfrm rot="10800000" flipH="1">
              <a:off x="4241637" y="995056"/>
              <a:ext cx="943200" cy="943200"/>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gr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23</a:t>
            </a:fld>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ED12C0-4E2B-E040-99B0-E732D5382BF8}"/>
              </a:ext>
            </a:extLst>
          </p:cNvPr>
          <p:cNvSpPr txBox="1"/>
          <p:nvPr/>
        </p:nvSpPr>
        <p:spPr>
          <a:xfrm>
            <a:off x="641106" y="1222969"/>
            <a:ext cx="960519"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Ethereum</a:t>
            </a:r>
          </a:p>
        </p:txBody>
      </p:sp>
      <p:sp>
        <p:nvSpPr>
          <p:cNvPr id="22" name="TextBox 21">
            <a:extLst>
              <a:ext uri="{FF2B5EF4-FFF2-40B4-BE49-F238E27FC236}">
                <a16:creationId xmlns:a16="http://schemas.microsoft.com/office/drawing/2014/main" id="{27770F33-E828-F642-B984-FB6906BCB44F}"/>
              </a:ext>
            </a:extLst>
          </p:cNvPr>
          <p:cNvSpPr txBox="1"/>
          <p:nvPr/>
        </p:nvSpPr>
        <p:spPr>
          <a:xfrm>
            <a:off x="4681175" y="1144261"/>
            <a:ext cx="723275" cy="523220"/>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Bitcoin</a:t>
            </a:r>
          </a:p>
          <a:p>
            <a:r>
              <a:rPr lang="en-US" dirty="0">
                <a:solidFill>
                  <a:schemeClr val="bg1"/>
                </a:solidFill>
                <a:latin typeface="Arial" panose="020B0604020202020204" pitchFamily="34" charset="0"/>
                <a:cs typeface="Arial" panose="020B0604020202020204" pitchFamily="34" charset="0"/>
              </a:rPr>
              <a:t>Cash</a:t>
            </a:r>
          </a:p>
        </p:txBody>
      </p:sp>
      <p:sp>
        <p:nvSpPr>
          <p:cNvPr id="23" name="TextBox 22">
            <a:extLst>
              <a:ext uri="{FF2B5EF4-FFF2-40B4-BE49-F238E27FC236}">
                <a16:creationId xmlns:a16="http://schemas.microsoft.com/office/drawing/2014/main" id="{5AEED426-2EDF-DF4A-81FE-72F3E64683E8}"/>
              </a:ext>
            </a:extLst>
          </p:cNvPr>
          <p:cNvSpPr txBox="1"/>
          <p:nvPr/>
        </p:nvSpPr>
        <p:spPr>
          <a:xfrm>
            <a:off x="755928" y="3374418"/>
            <a:ext cx="692818" cy="30777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Ripple</a:t>
            </a:r>
          </a:p>
        </p:txBody>
      </p:sp>
      <p:pic>
        <p:nvPicPr>
          <p:cNvPr id="3" name="Picture 2">
            <a:extLst>
              <a:ext uri="{FF2B5EF4-FFF2-40B4-BE49-F238E27FC236}">
                <a16:creationId xmlns:a16="http://schemas.microsoft.com/office/drawing/2014/main" id="{0EDC61C2-D711-414B-BB9B-0952B84279B8}"/>
              </a:ext>
            </a:extLst>
          </p:cNvPr>
          <p:cNvPicPr>
            <a:picLocks noChangeAspect="1"/>
          </p:cNvPicPr>
          <p:nvPr/>
        </p:nvPicPr>
        <p:blipFill>
          <a:blip r:embed="rId3"/>
          <a:stretch>
            <a:fillRect/>
          </a:stretch>
        </p:blipFill>
        <p:spPr>
          <a:xfrm>
            <a:off x="2053400" y="1113771"/>
            <a:ext cx="812800" cy="584200"/>
          </a:xfrm>
          <a:prstGeom prst="rect">
            <a:avLst/>
          </a:prstGeom>
        </p:spPr>
      </p:pic>
      <p:pic>
        <p:nvPicPr>
          <p:cNvPr id="4" name="Picture 3">
            <a:extLst>
              <a:ext uri="{FF2B5EF4-FFF2-40B4-BE49-F238E27FC236}">
                <a16:creationId xmlns:a16="http://schemas.microsoft.com/office/drawing/2014/main" id="{4C69A2F2-F14C-FA40-B6D5-2D4A2713BF30}"/>
              </a:ext>
            </a:extLst>
          </p:cNvPr>
          <p:cNvPicPr>
            <a:picLocks noChangeAspect="1"/>
          </p:cNvPicPr>
          <p:nvPr/>
        </p:nvPicPr>
        <p:blipFill>
          <a:blip r:embed="rId4"/>
          <a:stretch>
            <a:fillRect/>
          </a:stretch>
        </p:blipFill>
        <p:spPr>
          <a:xfrm>
            <a:off x="5966975" y="1113771"/>
            <a:ext cx="812800" cy="584200"/>
          </a:xfrm>
          <a:prstGeom prst="rect">
            <a:avLst/>
          </a:prstGeom>
        </p:spPr>
      </p:pic>
      <p:pic>
        <p:nvPicPr>
          <p:cNvPr id="6" name="Picture 5">
            <a:extLst>
              <a:ext uri="{FF2B5EF4-FFF2-40B4-BE49-F238E27FC236}">
                <a16:creationId xmlns:a16="http://schemas.microsoft.com/office/drawing/2014/main" id="{34934557-9ECE-1949-851F-A994FAD97217}"/>
              </a:ext>
            </a:extLst>
          </p:cNvPr>
          <p:cNvPicPr>
            <a:picLocks noChangeAspect="1"/>
          </p:cNvPicPr>
          <p:nvPr/>
        </p:nvPicPr>
        <p:blipFill>
          <a:blip r:embed="rId5"/>
          <a:stretch>
            <a:fillRect/>
          </a:stretch>
        </p:blipFill>
        <p:spPr>
          <a:xfrm>
            <a:off x="2053400" y="3159187"/>
            <a:ext cx="812800" cy="584200"/>
          </a:xfrm>
          <a:prstGeom prst="rect">
            <a:avLst/>
          </a:prstGeom>
        </p:spPr>
      </p:pic>
      <p:sp>
        <p:nvSpPr>
          <p:cNvPr id="14" name="TextBox 13">
            <a:extLst>
              <a:ext uri="{FF2B5EF4-FFF2-40B4-BE49-F238E27FC236}">
                <a16:creationId xmlns:a16="http://schemas.microsoft.com/office/drawing/2014/main" id="{5C1F84DC-45E4-4FD7-8E97-E10C7D95C840}"/>
              </a:ext>
            </a:extLst>
          </p:cNvPr>
          <p:cNvSpPr txBox="1"/>
          <p:nvPr/>
        </p:nvSpPr>
        <p:spPr>
          <a:xfrm>
            <a:off x="5287963" y="2898842"/>
            <a:ext cx="2983622" cy="954107"/>
          </a:xfrm>
          <a:prstGeom prst="rect">
            <a:avLst/>
          </a:prstGeom>
          <a:noFill/>
        </p:spPr>
        <p:txBody>
          <a:bodyPr wrap="square" rtlCol="0">
            <a:spAutoFit/>
          </a:bodyPr>
          <a:lstStyle/>
          <a:p>
            <a:pPr marL="285750" indent="-285750" algn="just">
              <a:buFont typeface="Wingdings" panose="05000000000000000000" pitchFamily="2" charset="2"/>
              <a:buChar char="Ø"/>
            </a:pPr>
            <a:r>
              <a:rPr lang="en-IN" dirty="0"/>
              <a:t>R-square values for Random Forest models for the three coins performs well in predicting the Closing price </a:t>
            </a:r>
          </a:p>
        </p:txBody>
      </p:sp>
    </p:spTree>
    <p:extLst>
      <p:ext uri="{BB962C8B-B14F-4D97-AF65-F5344CB8AC3E}">
        <p14:creationId xmlns:p14="http://schemas.microsoft.com/office/powerpoint/2010/main" val="3381631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6"/>
          <p:cNvSpPr txBox="1">
            <a:spLocks noGrp="1"/>
          </p:cNvSpPr>
          <p:nvPr>
            <p:ph type="title"/>
          </p:nvPr>
        </p:nvSpPr>
        <p:spPr>
          <a:xfrm>
            <a:off x="1073700" y="97435"/>
            <a:ext cx="6996600" cy="7158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Model </a:t>
            </a:r>
            <a:r>
              <a:rPr lang="en-US" sz="2800" dirty="0">
                <a:latin typeface="Arial" panose="020B0604020202020204" pitchFamily="34" charset="0"/>
                <a:cs typeface="Arial" panose="020B0604020202020204" pitchFamily="34" charset="0"/>
              </a:rPr>
              <a:t>Comparison</a:t>
            </a:r>
            <a:endParaRPr sz="2800" dirty="0">
              <a:latin typeface="Arial" panose="020B0604020202020204" pitchFamily="34" charset="0"/>
              <a:cs typeface="Arial" panose="020B0604020202020204" pitchFamily="34" charset="0"/>
            </a:endParaRPr>
          </a:p>
        </p:txBody>
      </p:sp>
      <p:graphicFrame>
        <p:nvGraphicFramePr>
          <p:cNvPr id="647" name="Google Shape;647;p26"/>
          <p:cNvGraphicFramePr/>
          <p:nvPr>
            <p:extLst>
              <p:ext uri="{D42A27DB-BD31-4B8C-83A1-F6EECF244321}">
                <p14:modId xmlns:p14="http://schemas.microsoft.com/office/powerpoint/2010/main" val="1837227389"/>
              </p:ext>
            </p:extLst>
          </p:nvPr>
        </p:nvGraphicFramePr>
        <p:xfrm>
          <a:off x="1334162" y="992345"/>
          <a:ext cx="6475675" cy="3158810"/>
        </p:xfrm>
        <a:graphic>
          <a:graphicData uri="http://schemas.openxmlformats.org/drawingml/2006/table">
            <a:tbl>
              <a:tblPr>
                <a:noFill/>
                <a:tableStyleId>{B40F6DD5-0655-4F8F-B56D-6DA0A4721A6A}</a:tableStyleId>
              </a:tblPr>
              <a:tblGrid>
                <a:gridCol w="883477">
                  <a:extLst>
                    <a:ext uri="{9D8B030D-6E8A-4147-A177-3AD203B41FA5}">
                      <a16:colId xmlns:a16="http://schemas.microsoft.com/office/drawing/2014/main" val="552973395"/>
                    </a:ext>
                  </a:extLst>
                </a:gridCol>
                <a:gridCol w="1312806">
                  <a:extLst>
                    <a:ext uri="{9D8B030D-6E8A-4147-A177-3AD203B41FA5}">
                      <a16:colId xmlns:a16="http://schemas.microsoft.com/office/drawing/2014/main" val="20000"/>
                    </a:ext>
                  </a:extLst>
                </a:gridCol>
                <a:gridCol w="2231136">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676656">
                  <a:extLst>
                    <a:ext uri="{9D8B030D-6E8A-4147-A177-3AD203B41FA5}">
                      <a16:colId xmlns:a16="http://schemas.microsoft.com/office/drawing/2014/main" val="20003"/>
                    </a:ext>
                  </a:extLst>
                </a:gridCol>
              </a:tblGrid>
              <a:tr h="522509">
                <a:tc>
                  <a:txBody>
                    <a:bodyPr/>
                    <a:lstStyle/>
                    <a:p>
                      <a:pPr marL="0" lvl="0" indent="0" algn="r"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solidFill>
                      <a:srgbClr val="00CEF6"/>
                    </a:solidFill>
                  </a:tcPr>
                </a:tc>
                <a:tc>
                  <a:txBody>
                    <a:bodyPr/>
                    <a:lstStyle/>
                    <a:p>
                      <a:pPr marL="0" lvl="0" indent="0" algn="ctr"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Model</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solidFill>
                        <a:srgbClr val="3C78D8"/>
                      </a:solidFill>
                      <a:prstDash val="solid"/>
                      <a:round/>
                      <a:headEnd type="none" w="sm" len="sm"/>
                      <a:tailEnd type="none" w="sm" len="sm"/>
                    </a:lnB>
                    <a:solidFill>
                      <a:srgbClr val="00CEF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Variables Used</a:t>
                      </a:r>
                    </a:p>
                  </a:txBody>
                  <a:tcPr marL="91425" marR="91425" marT="68575" marB="68575" anchor="ctr">
                    <a:lnL w="38100" cap="flat" cmpd="sng">
                      <a:solidFill>
                        <a:srgbClr val="3C78D8"/>
                      </a:solidFill>
                      <a:prstDash val="solid"/>
                      <a:round/>
                      <a:headEnd type="none" w="sm" len="sm"/>
                      <a:tailEnd type="none" w="sm" len="sm"/>
                    </a:lnL>
                    <a:lnR w="38100" cap="flat" cmpd="sng">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solidFill>
                        <a:srgbClr val="3C78D8"/>
                      </a:solidFill>
                      <a:prstDash val="solid"/>
                      <a:round/>
                      <a:headEnd type="none" w="sm" len="sm"/>
                      <a:tailEnd type="none" w="sm" len="sm"/>
                    </a:lnB>
                    <a:solidFill>
                      <a:srgbClr val="00CEF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Variable modification</a:t>
                      </a: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solidFill>
                        <a:srgbClr val="3C78D8"/>
                      </a:solidFill>
                      <a:prstDash val="solid"/>
                      <a:round/>
                      <a:headEnd type="none" w="sm" len="sm"/>
                      <a:tailEnd type="none" w="sm" len="sm"/>
                    </a:lnB>
                    <a:solidFill>
                      <a:srgbClr val="00CEF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R square</a:t>
                      </a:r>
                    </a:p>
                    <a:p>
                      <a:pPr marL="0" lvl="0" indent="0" algn="ctr"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solidFill>
                        <a:srgbClr val="3C78D8"/>
                      </a:solidFill>
                      <a:prstDash val="solid"/>
                      <a:round/>
                      <a:headEnd type="none" w="sm" len="sm"/>
                      <a:tailEnd type="none" w="sm" len="sm"/>
                    </a:lnB>
                    <a:solidFill>
                      <a:srgbClr val="00CEF6"/>
                    </a:solidFill>
                  </a:tcPr>
                </a:tc>
                <a:extLst>
                  <a:ext uri="{0D108BD9-81ED-4DB2-BD59-A6C34878D82A}">
                    <a16:rowId xmlns:a16="http://schemas.microsoft.com/office/drawing/2014/main" val="10000"/>
                  </a:ext>
                </a:extLst>
              </a:tr>
              <a:tr h="654417">
                <a:tc rowSpan="4">
                  <a:txBody>
                    <a:bodyPr/>
                    <a:lstStyle/>
                    <a:p>
                      <a:pPr marL="0" lvl="0" indent="0" algn="r" rtl="0">
                        <a:lnSpc>
                          <a:spcPct val="100000"/>
                        </a:lnSpc>
                        <a:spcBef>
                          <a:spcPts val="0"/>
                        </a:spcBef>
                        <a:spcAft>
                          <a:spcPts val="0"/>
                        </a:spcAft>
                        <a:buNone/>
                      </a:pPr>
                      <a:r>
                        <a:rPr lang="en" sz="1000" b="0" dirty="0">
                          <a:solidFill>
                            <a:schemeClr val="tx1"/>
                          </a:solidFill>
                          <a:latin typeface="Source Sans Pro"/>
                          <a:ea typeface="Source Sans Pro"/>
                          <a:cs typeface="Source Sans Pro"/>
                          <a:sym typeface="Source Sans Pro"/>
                        </a:rPr>
                        <a:t>Bitcoin</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rowSpan="3">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dirty="0">
                        <a:solidFill>
                          <a:schemeClr val="tx1"/>
                        </a:solidFill>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dirty="0">
                        <a:solidFill>
                          <a:schemeClr val="tx1"/>
                        </a:solidFill>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dirty="0">
                        <a:solidFill>
                          <a:schemeClr val="tx1"/>
                        </a:solidFill>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effectLst/>
                        </a:rPr>
                        <a:t>Linear Regression</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With all log transformed Variables-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Log transformation</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100%</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3837345466"/>
                  </a:ext>
                </a:extLst>
              </a:tr>
              <a:tr h="524970">
                <a:tc vMerge="1">
                  <a:txBody>
                    <a:bodyPr/>
                    <a:lstStyle/>
                    <a:p>
                      <a:pPr marL="0" lvl="0" indent="0" algn="l"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v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With standardized Variables-Open,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Standardized variables</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99.99%</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53174670"/>
                  </a:ext>
                </a:extLst>
              </a:tr>
              <a:tr h="0">
                <a:tc vMerge="1">
                  <a:txBody>
                    <a:bodyPr/>
                    <a:lstStyle/>
                    <a:p>
                      <a:pPr marL="0" lvl="0" indent="0" algn="l"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vMerge="1">
                  <a:txBody>
                    <a:bodyPr/>
                    <a:lstStyle/>
                    <a:p>
                      <a:pPr marL="0" lvl="0" indent="0" algn="l"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a:t>
                      </a: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Original variable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99.99%</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482165876"/>
                  </a:ext>
                </a:extLst>
              </a:tr>
              <a:tr h="278283">
                <a:tc vMerge="1">
                  <a:txBody>
                    <a:bodyPr/>
                    <a:lstStyle/>
                    <a:p>
                      <a:pPr marL="0" lvl="0" indent="0" algn="l" rtl="0">
                        <a:lnSpc>
                          <a:spcPct val="100000"/>
                        </a:lnSpc>
                        <a:spcBef>
                          <a:spcPts val="0"/>
                        </a:spcBef>
                        <a:spcAft>
                          <a:spcPts val="0"/>
                        </a:spcAft>
                        <a:buNone/>
                      </a:pP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Random Forest</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None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99.78%</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4189666925"/>
                  </a:ext>
                </a:extLst>
              </a:tr>
              <a:tr h="186243">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Bitcoin Cash</a:t>
                      </a: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Random Forest</a:t>
                      </a: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None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99.11%</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575043524"/>
                  </a:ext>
                </a:extLst>
              </a:tr>
              <a:tr h="298714">
                <a:tc>
                  <a:txBody>
                    <a:bodyPr/>
                    <a:lstStyle/>
                    <a:p>
                      <a:pPr marL="0" lvl="0" indent="0" algn="r"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Ethereum</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Random Forest</a:t>
                      </a: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None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99.61%</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1455053916"/>
                  </a:ext>
                </a:extLst>
              </a:tr>
              <a:tr h="271577">
                <a:tc>
                  <a:txBody>
                    <a:bodyPr/>
                    <a:lstStyle/>
                    <a:p>
                      <a:pPr marL="0" lvl="0" indent="0" algn="r" rtl="0">
                        <a:lnSpc>
                          <a:spcPct val="100000"/>
                        </a:lnSpc>
                        <a:spcBef>
                          <a:spcPts val="0"/>
                        </a:spcBef>
                        <a:spcAft>
                          <a:spcPts val="0"/>
                        </a:spcAft>
                        <a:buNone/>
                      </a:pPr>
                      <a:r>
                        <a:rPr lang="en" sz="1000" b="0" dirty="0">
                          <a:solidFill>
                            <a:schemeClr val="tx1"/>
                          </a:solidFill>
                          <a:latin typeface="Source Sans Pro"/>
                          <a:ea typeface="Source Sans Pro"/>
                          <a:cs typeface="Source Sans Pro"/>
                          <a:sym typeface="Source Sans Pro"/>
                        </a:rPr>
                        <a:t>Ripple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Random Forest</a:t>
                      </a: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Source Sans Pro"/>
                          <a:ea typeface="Source Sans Pro"/>
                          <a:cs typeface="Source Sans Pro"/>
                          <a:sym typeface="Source Sans Pro"/>
                        </a:rPr>
                        <a:t>Open, High, Low, Volume, </a:t>
                      </a:r>
                      <a:r>
                        <a:rPr lang="en-US" sz="1000" b="0" dirty="0" err="1">
                          <a:solidFill>
                            <a:schemeClr val="tx1"/>
                          </a:solidFill>
                          <a:latin typeface="Source Sans Pro"/>
                          <a:ea typeface="Source Sans Pro"/>
                          <a:cs typeface="Source Sans Pro"/>
                          <a:sym typeface="Source Sans Pro"/>
                        </a:rPr>
                        <a:t>Market.Cap</a:t>
                      </a:r>
                      <a:endParaRPr lang="en-US"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None</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000" b="0" dirty="0">
                          <a:solidFill>
                            <a:schemeClr val="tx1"/>
                          </a:solidFill>
                          <a:latin typeface="Source Sans Pro"/>
                          <a:ea typeface="Source Sans Pro"/>
                          <a:cs typeface="Source Sans Pro"/>
                          <a:sym typeface="Source Sans Pro"/>
                        </a:rPr>
                        <a:t>98.86%</a:t>
                      </a:r>
                      <a:endParaRPr sz="1000" b="0" dirty="0">
                        <a:solidFill>
                          <a:schemeClr val="tx1"/>
                        </a:solidFill>
                        <a:latin typeface="Source Sans Pro"/>
                        <a:ea typeface="Source Sans Pro"/>
                        <a:cs typeface="Source Sans Pro"/>
                        <a:sym typeface="Source Sans Pro"/>
                      </a:endParaRPr>
                    </a:p>
                  </a:txBody>
                  <a:tcPr marL="91425" marR="91425" marT="68575" marB="68575" anchor="ctr">
                    <a:lnL w="38100" cap="flat" cmpd="sng" algn="ctr">
                      <a:solidFill>
                        <a:srgbClr val="3C78D8"/>
                      </a:solidFill>
                      <a:prstDash val="solid"/>
                      <a:round/>
                      <a:headEnd type="none" w="sm" len="sm"/>
                      <a:tailEnd type="none" w="sm" len="sm"/>
                    </a:lnL>
                    <a:lnR w="38100" cap="flat" cmpd="sng" algn="ctr">
                      <a:solidFill>
                        <a:srgbClr val="3C78D8"/>
                      </a:solidFill>
                      <a:prstDash val="solid"/>
                      <a:round/>
                      <a:headEnd type="none" w="sm" len="sm"/>
                      <a:tailEnd type="none" w="sm" len="sm"/>
                    </a:lnR>
                    <a:lnT w="38100" cap="flat" cmpd="sng" algn="ctr">
                      <a:solidFill>
                        <a:srgbClr val="3C78D8"/>
                      </a:solidFill>
                      <a:prstDash val="solid"/>
                      <a:round/>
                      <a:headEnd type="none" w="sm" len="sm"/>
                      <a:tailEnd type="none" w="sm" len="sm"/>
                    </a:lnT>
                    <a:lnB w="38100" cap="flat" cmpd="sng" algn="ctr">
                      <a:solidFill>
                        <a:srgbClr val="3C78D8"/>
                      </a:solidFill>
                      <a:prstDash val="solid"/>
                      <a:round/>
                      <a:headEnd type="none" w="sm" len="sm"/>
                      <a:tailEnd type="none" w="sm" len="sm"/>
                    </a:lnB>
                  </a:tcPr>
                </a:tc>
                <a:extLst>
                  <a:ext uri="{0D108BD9-81ED-4DB2-BD59-A6C34878D82A}">
                    <a16:rowId xmlns:a16="http://schemas.microsoft.com/office/drawing/2014/main" val="806807974"/>
                  </a:ext>
                </a:extLst>
              </a:tr>
            </a:tbl>
          </a:graphicData>
        </a:graphic>
      </p:graphicFrame>
      <p:sp>
        <p:nvSpPr>
          <p:cNvPr id="648" name="Google Shape;648;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72121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Findings</a:t>
            </a:r>
          </a:p>
        </p:txBody>
      </p:sp>
      <p:sp>
        <p:nvSpPr>
          <p:cNvPr id="4" name="Text Placeholder 3">
            <a:extLst>
              <a:ext uri="{FF2B5EF4-FFF2-40B4-BE49-F238E27FC236}">
                <a16:creationId xmlns:a16="http://schemas.microsoft.com/office/drawing/2014/main" id="{AEDA5ABA-330B-6C43-846D-A4266B5D6DAD}"/>
              </a:ext>
            </a:extLst>
          </p:cNvPr>
          <p:cNvSpPr>
            <a:spLocks noGrp="1"/>
          </p:cNvSpPr>
          <p:nvPr>
            <p:ph type="body" idx="2"/>
          </p:nvPr>
        </p:nvSpPr>
        <p:spPr>
          <a:xfrm>
            <a:off x="796848" y="924750"/>
            <a:ext cx="7607849" cy="2665800"/>
          </a:xfrm>
        </p:spPr>
        <p:txBody>
          <a:bodyPr/>
          <a:lstStyle/>
          <a:p>
            <a:r>
              <a:rPr lang="en-US" sz="1400" dirty="0">
                <a:latin typeface="+mj-lt"/>
              </a:rPr>
              <a:t>Both Linear Regression as well as Random Forest regressor models perform well in predicting Closing price for top 4 coins</a:t>
            </a:r>
          </a:p>
          <a:p>
            <a:pPr marL="114300" indent="0">
              <a:buNone/>
            </a:pPr>
            <a:endParaRPr lang="en-US" sz="1400" dirty="0">
              <a:latin typeface="+mj-lt"/>
            </a:endParaRPr>
          </a:p>
          <a:p>
            <a:r>
              <a:rPr lang="en-US" sz="1400" dirty="0">
                <a:latin typeface="+mj-lt"/>
                <a:cs typeface="Arial" panose="020B0604020202020204" pitchFamily="34" charset="0"/>
              </a:rPr>
              <a:t>Closing price for BTC, ETH, XRP and BCH depends on High, Low and to some extent, on the Opening price as well</a:t>
            </a:r>
          </a:p>
          <a:p>
            <a:pPr marL="114300" indent="0">
              <a:buNone/>
            </a:pPr>
            <a:endParaRPr lang="en-US" sz="1400" dirty="0">
              <a:latin typeface="+mj-lt"/>
              <a:cs typeface="Arial" panose="020B0604020202020204" pitchFamily="34" charset="0"/>
            </a:endParaRPr>
          </a:p>
          <a:p>
            <a:r>
              <a:rPr lang="en-US" sz="1400" dirty="0">
                <a:latin typeface="+mj-lt"/>
                <a:cs typeface="Arial" panose="020B0604020202020204" pitchFamily="34" charset="0"/>
              </a:rPr>
              <a:t>Even with a single variable (Open) for BTC, we get about 100% accuracy from Linear regression model</a:t>
            </a:r>
          </a:p>
          <a:p>
            <a:pPr marL="114300" indent="0">
              <a:buNone/>
            </a:pPr>
            <a:endParaRPr lang="en-US" sz="1400" dirty="0">
              <a:latin typeface="+mj-lt"/>
              <a:cs typeface="Arial" panose="020B0604020202020204" pitchFamily="34" charset="0"/>
            </a:endParaRP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25</a:t>
            </a:fld>
            <a:endParaRPr lang="e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803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230842" y="265093"/>
            <a:ext cx="6996600" cy="7158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Recommendation</a:t>
            </a:r>
            <a:r>
              <a:rPr lang="en-IN" sz="2800" dirty="0">
                <a:latin typeface="Arial" panose="020B0604020202020204" pitchFamily="34" charset="0"/>
                <a:cs typeface="Arial" panose="020B0604020202020204" pitchFamily="34" charset="0"/>
              </a:rPr>
              <a:t>s</a:t>
            </a:r>
            <a:r>
              <a:rPr lang="en" sz="2800" dirty="0">
                <a:latin typeface="Arial" panose="020B0604020202020204" pitchFamily="34" charset="0"/>
                <a:cs typeface="Arial" panose="020B0604020202020204" pitchFamily="34" charset="0"/>
              </a:rPr>
              <a:t> For Business</a:t>
            </a:r>
            <a:endParaRPr sz="2800" dirty="0">
              <a:latin typeface="Arial" panose="020B0604020202020204" pitchFamily="34" charset="0"/>
              <a:cs typeface="Arial" panose="020B0604020202020204" pitchFamily="34" charset="0"/>
            </a:endParaRPr>
          </a:p>
        </p:txBody>
      </p:sp>
      <p:sp>
        <p:nvSpPr>
          <p:cNvPr id="541" name="Google Shape;541;p22"/>
          <p:cNvSpPr txBox="1">
            <a:spLocks noGrp="1"/>
          </p:cNvSpPr>
          <p:nvPr>
            <p:ph type="body" idx="1"/>
          </p:nvPr>
        </p:nvSpPr>
        <p:spPr>
          <a:xfrm>
            <a:off x="2306736" y="2097215"/>
            <a:ext cx="5529881" cy="370841"/>
          </a:xfrm>
          <a:prstGeom prst="rect">
            <a:avLst/>
          </a:prstGeom>
        </p:spPr>
        <p:txBody>
          <a:bodyPr spcFirstLastPara="1" wrap="square" lIns="91425" tIns="91425" rIns="91425" bIns="91425" anchor="ctr" anchorCtr="0">
            <a:noAutofit/>
          </a:bodyPr>
          <a:lstStyle/>
          <a:p>
            <a:pPr marL="0" lvl="0" indent="0">
              <a:buNone/>
            </a:pPr>
            <a:r>
              <a:rPr lang="en-US" sz="1200" b="1" dirty="0">
                <a:latin typeface="Arial" panose="020B0604020202020204" pitchFamily="34" charset="0"/>
                <a:cs typeface="Arial" panose="020B0604020202020204" pitchFamily="34" charset="0"/>
              </a:rPr>
              <a:t>How much to expect in return if using Buy &amp; Hold Strategy?</a:t>
            </a:r>
            <a:endParaRPr sz="1200" b="1" dirty="0">
              <a:latin typeface="Arial" panose="020B0604020202020204" pitchFamily="34" charset="0"/>
              <a:cs typeface="Arial" panose="020B0604020202020204" pitchFamily="34" charset="0"/>
            </a:endParaRPr>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26</a:t>
            </a:fld>
            <a:endParaRPr>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6F1A8B1C-C320-4527-806A-79B02DF6FF53}"/>
              </a:ext>
            </a:extLst>
          </p:cNvPr>
          <p:cNvSpPr>
            <a:spLocks noGrp="1"/>
          </p:cNvSpPr>
          <p:nvPr>
            <p:ph type="body" idx="1"/>
          </p:nvPr>
        </p:nvSpPr>
        <p:spPr>
          <a:xfrm>
            <a:off x="840017" y="980893"/>
            <a:ext cx="6996600" cy="1220016"/>
          </a:xfrm>
        </p:spPr>
        <p:txBody>
          <a:bodyPr/>
          <a:lstStyle/>
          <a:p>
            <a:r>
              <a:rPr lang="en-IN" sz="1400" dirty="0">
                <a:latin typeface="+mj-lt"/>
              </a:rPr>
              <a:t>Keep a close watch on the High and Low price for a coin to estimate the Closing price for that day</a:t>
            </a:r>
          </a:p>
          <a:p>
            <a:r>
              <a:rPr lang="en-IN" sz="1400" dirty="0">
                <a:latin typeface="+mj-lt"/>
              </a:rPr>
              <a:t>Open price can also be taken into consideration to compare the close price estimate for different coins for that day</a:t>
            </a:r>
          </a:p>
        </p:txBody>
      </p:sp>
      <p:pic>
        <p:nvPicPr>
          <p:cNvPr id="1026" name="Picture 2">
            <a:extLst>
              <a:ext uri="{FF2B5EF4-FFF2-40B4-BE49-F238E27FC236}">
                <a16:creationId xmlns:a16="http://schemas.microsoft.com/office/drawing/2014/main" id="{33337CBC-64E0-40D8-8D60-5420A202E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737" y="2490866"/>
            <a:ext cx="4481801" cy="192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617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230842" y="265093"/>
            <a:ext cx="6996600" cy="7158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Recommendation</a:t>
            </a:r>
            <a:r>
              <a:rPr lang="en-IN" sz="2800" dirty="0">
                <a:latin typeface="Arial" panose="020B0604020202020204" pitchFamily="34" charset="0"/>
                <a:cs typeface="Arial" panose="020B0604020202020204" pitchFamily="34" charset="0"/>
              </a:rPr>
              <a:t>s</a:t>
            </a:r>
            <a:r>
              <a:rPr lang="en" sz="2800" dirty="0">
                <a:latin typeface="Arial" panose="020B0604020202020204" pitchFamily="34" charset="0"/>
                <a:cs typeface="Arial" panose="020B0604020202020204" pitchFamily="34" charset="0"/>
              </a:rPr>
              <a:t> For Business</a:t>
            </a:r>
            <a:endParaRPr sz="2800" dirty="0">
              <a:latin typeface="Arial" panose="020B0604020202020204" pitchFamily="34" charset="0"/>
              <a:cs typeface="Arial" panose="020B0604020202020204" pitchFamily="34" charset="0"/>
            </a:endParaRPr>
          </a:p>
        </p:txBody>
      </p:sp>
      <p:sp>
        <p:nvSpPr>
          <p:cNvPr id="541" name="Google Shape;541;p22"/>
          <p:cNvSpPr txBox="1">
            <a:spLocks noGrp="1"/>
          </p:cNvSpPr>
          <p:nvPr>
            <p:ph type="body" idx="1"/>
          </p:nvPr>
        </p:nvSpPr>
        <p:spPr>
          <a:xfrm>
            <a:off x="378966" y="1165779"/>
            <a:ext cx="2758100" cy="594437"/>
          </a:xfrm>
          <a:prstGeom prst="rect">
            <a:avLst/>
          </a:prstGeom>
        </p:spPr>
        <p:txBody>
          <a:bodyPr spcFirstLastPara="1" wrap="square" lIns="91425" tIns="91425" rIns="91425" bIns="91425" anchor="ctr" anchorCtr="0">
            <a:noAutofit/>
          </a:bodyPr>
          <a:lstStyle/>
          <a:p>
            <a:pPr marL="0" lvl="0" indent="0">
              <a:buNone/>
            </a:pPr>
            <a:r>
              <a:rPr lang="en-US" sz="1200" b="1" dirty="0">
                <a:latin typeface="Arial" panose="020B0604020202020204" pitchFamily="34" charset="0"/>
                <a:cs typeface="Arial" panose="020B0604020202020204" pitchFamily="34" charset="0"/>
              </a:rPr>
              <a:t>What is the percentage increase in return?</a:t>
            </a:r>
            <a:endParaRPr sz="1200" b="1" dirty="0">
              <a:latin typeface="Arial" panose="020B0604020202020204" pitchFamily="34" charset="0"/>
              <a:cs typeface="Arial" panose="020B0604020202020204" pitchFamily="34" charset="0"/>
            </a:endParaRPr>
          </a:p>
        </p:txBody>
      </p:sp>
      <p:sp>
        <p:nvSpPr>
          <p:cNvPr id="543" name="Google Shape;543;p22"/>
          <p:cNvSpPr txBox="1">
            <a:spLocks noGrp="1"/>
          </p:cNvSpPr>
          <p:nvPr>
            <p:ph type="body" idx="1"/>
          </p:nvPr>
        </p:nvSpPr>
        <p:spPr>
          <a:xfrm>
            <a:off x="3350092" y="1105096"/>
            <a:ext cx="2758100" cy="715800"/>
          </a:xfrm>
          <a:prstGeom prst="rect">
            <a:avLst/>
          </a:prstGeom>
        </p:spPr>
        <p:txBody>
          <a:bodyPr spcFirstLastPara="1" wrap="square" lIns="91425" tIns="91425" rIns="91425" bIns="91425" anchor="ctr" anchorCtr="0">
            <a:noAutofit/>
          </a:bodyPr>
          <a:lstStyle/>
          <a:p>
            <a:pPr marL="0" lvl="0" indent="0">
              <a:buNone/>
            </a:pPr>
            <a:r>
              <a:rPr lang="en-US" sz="1200" b="1" dirty="0">
                <a:latin typeface="Arial" panose="020B0604020202020204" pitchFamily="34" charset="0"/>
                <a:cs typeface="Arial" panose="020B0604020202020204" pitchFamily="34" charset="0"/>
              </a:rPr>
              <a:t>How much money would we make?</a:t>
            </a:r>
            <a:endParaRPr sz="1200" b="1" dirty="0">
              <a:latin typeface="Arial" panose="020B0604020202020204" pitchFamily="34" charset="0"/>
              <a:cs typeface="Arial" panose="020B0604020202020204" pitchFamily="34" charset="0"/>
            </a:endParaRPr>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27</a:t>
            </a:fld>
            <a:endParaRPr>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6B1DCCB-4B5C-1B43-8083-6DD82A86CBE7}"/>
              </a:ext>
            </a:extLst>
          </p:cNvPr>
          <p:cNvPicPr>
            <a:picLocks noChangeAspect="1"/>
          </p:cNvPicPr>
          <p:nvPr/>
        </p:nvPicPr>
        <p:blipFill>
          <a:blip r:embed="rId3"/>
          <a:stretch>
            <a:fillRect/>
          </a:stretch>
        </p:blipFill>
        <p:spPr>
          <a:xfrm>
            <a:off x="6321219" y="1881578"/>
            <a:ext cx="2624369" cy="476787"/>
          </a:xfrm>
          <a:prstGeom prst="rect">
            <a:avLst/>
          </a:prstGeom>
        </p:spPr>
      </p:pic>
      <p:pic>
        <p:nvPicPr>
          <p:cNvPr id="3" name="Picture 2">
            <a:extLst>
              <a:ext uri="{FF2B5EF4-FFF2-40B4-BE49-F238E27FC236}">
                <a16:creationId xmlns:a16="http://schemas.microsoft.com/office/drawing/2014/main" id="{ED0173A5-8FCB-7A46-B2B1-8EC52BBC1362}"/>
              </a:ext>
            </a:extLst>
          </p:cNvPr>
          <p:cNvPicPr>
            <a:picLocks noChangeAspect="1"/>
          </p:cNvPicPr>
          <p:nvPr/>
        </p:nvPicPr>
        <p:blipFill>
          <a:blip r:embed="rId4"/>
          <a:stretch>
            <a:fillRect/>
          </a:stretch>
        </p:blipFill>
        <p:spPr>
          <a:xfrm>
            <a:off x="6321219" y="2552366"/>
            <a:ext cx="2624369" cy="1798800"/>
          </a:xfrm>
          <a:prstGeom prst="rect">
            <a:avLst/>
          </a:prstGeom>
        </p:spPr>
      </p:pic>
      <p:pic>
        <p:nvPicPr>
          <p:cNvPr id="4" name="Picture 3">
            <a:extLst>
              <a:ext uri="{FF2B5EF4-FFF2-40B4-BE49-F238E27FC236}">
                <a16:creationId xmlns:a16="http://schemas.microsoft.com/office/drawing/2014/main" id="{BAAA4613-4B07-9048-A06F-A2B919762ABD}"/>
              </a:ext>
            </a:extLst>
          </p:cNvPr>
          <p:cNvPicPr>
            <a:picLocks noChangeAspect="1"/>
          </p:cNvPicPr>
          <p:nvPr/>
        </p:nvPicPr>
        <p:blipFill>
          <a:blip r:embed="rId5"/>
          <a:stretch>
            <a:fillRect/>
          </a:stretch>
        </p:blipFill>
        <p:spPr>
          <a:xfrm>
            <a:off x="3277870" y="2574009"/>
            <a:ext cx="2624369" cy="1798800"/>
          </a:xfrm>
          <a:prstGeom prst="rect">
            <a:avLst/>
          </a:prstGeom>
        </p:spPr>
      </p:pic>
      <p:pic>
        <p:nvPicPr>
          <p:cNvPr id="5" name="Picture 4">
            <a:extLst>
              <a:ext uri="{FF2B5EF4-FFF2-40B4-BE49-F238E27FC236}">
                <a16:creationId xmlns:a16="http://schemas.microsoft.com/office/drawing/2014/main" id="{45F066E2-0D98-E940-B518-BE4A15E98895}"/>
              </a:ext>
            </a:extLst>
          </p:cNvPr>
          <p:cNvPicPr>
            <a:picLocks noChangeAspect="1"/>
          </p:cNvPicPr>
          <p:nvPr/>
        </p:nvPicPr>
        <p:blipFill>
          <a:blip r:embed="rId6"/>
          <a:stretch>
            <a:fillRect/>
          </a:stretch>
        </p:blipFill>
        <p:spPr>
          <a:xfrm>
            <a:off x="3277870" y="1881579"/>
            <a:ext cx="2652523" cy="476787"/>
          </a:xfrm>
          <a:prstGeom prst="rect">
            <a:avLst/>
          </a:prstGeom>
        </p:spPr>
      </p:pic>
      <p:sp>
        <p:nvSpPr>
          <p:cNvPr id="11" name="Google Shape;541;p22">
            <a:extLst>
              <a:ext uri="{FF2B5EF4-FFF2-40B4-BE49-F238E27FC236}">
                <a16:creationId xmlns:a16="http://schemas.microsoft.com/office/drawing/2014/main" id="{C755268A-6B21-4749-8365-E09FFD6AA590}"/>
              </a:ext>
            </a:extLst>
          </p:cNvPr>
          <p:cNvSpPr txBox="1">
            <a:spLocks/>
          </p:cNvSpPr>
          <p:nvPr/>
        </p:nvSpPr>
        <p:spPr>
          <a:xfrm>
            <a:off x="6321218" y="1165779"/>
            <a:ext cx="2758100" cy="594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28324A"/>
              </a:buClr>
              <a:buSzPts val="2000"/>
              <a:buFont typeface="Source Sans Pro"/>
              <a:buChar char="◉"/>
              <a:defRPr sz="20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marL="0" indent="0">
              <a:buFont typeface="Source Sans Pro"/>
              <a:buNone/>
            </a:pPr>
            <a:r>
              <a:rPr lang="en-US" sz="1200" b="1" dirty="0">
                <a:latin typeface="Arial" panose="020B0604020202020204" pitchFamily="34" charset="0"/>
                <a:cs typeface="Arial" panose="020B0604020202020204" pitchFamily="34" charset="0"/>
              </a:rPr>
              <a:t>How many coins can be bought with $1000?</a:t>
            </a:r>
          </a:p>
        </p:txBody>
      </p:sp>
      <p:pic>
        <p:nvPicPr>
          <p:cNvPr id="6" name="Picture 5">
            <a:extLst>
              <a:ext uri="{FF2B5EF4-FFF2-40B4-BE49-F238E27FC236}">
                <a16:creationId xmlns:a16="http://schemas.microsoft.com/office/drawing/2014/main" id="{C765501F-8A9F-234B-8E4D-9BEF2E050567}"/>
              </a:ext>
            </a:extLst>
          </p:cNvPr>
          <p:cNvPicPr>
            <a:picLocks noChangeAspect="1"/>
          </p:cNvPicPr>
          <p:nvPr/>
        </p:nvPicPr>
        <p:blipFill>
          <a:blip r:embed="rId7"/>
          <a:stretch>
            <a:fillRect/>
          </a:stretch>
        </p:blipFill>
        <p:spPr>
          <a:xfrm>
            <a:off x="434037" y="1881578"/>
            <a:ext cx="2525230" cy="501732"/>
          </a:xfrm>
          <a:prstGeom prst="rect">
            <a:avLst/>
          </a:prstGeom>
        </p:spPr>
      </p:pic>
      <p:pic>
        <p:nvPicPr>
          <p:cNvPr id="7" name="Picture 6">
            <a:extLst>
              <a:ext uri="{FF2B5EF4-FFF2-40B4-BE49-F238E27FC236}">
                <a16:creationId xmlns:a16="http://schemas.microsoft.com/office/drawing/2014/main" id="{A5DDCCE3-89A6-D84E-8C21-E4E421CE5EA1}"/>
              </a:ext>
            </a:extLst>
          </p:cNvPr>
          <p:cNvPicPr>
            <a:picLocks noChangeAspect="1"/>
          </p:cNvPicPr>
          <p:nvPr/>
        </p:nvPicPr>
        <p:blipFill>
          <a:blip r:embed="rId8"/>
          <a:stretch>
            <a:fillRect/>
          </a:stretch>
        </p:blipFill>
        <p:spPr>
          <a:xfrm>
            <a:off x="378966" y="2552366"/>
            <a:ext cx="2624369" cy="1779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rial" panose="020B0604020202020204" pitchFamily="34" charset="0"/>
                <a:cs typeface="Arial" panose="020B0604020202020204" pitchFamily="34" charset="0"/>
              </a:rPr>
              <a:t>28</a:t>
            </a:fld>
            <a:endParaRPr>
              <a:latin typeface="Arial" panose="020B0604020202020204" pitchFamily="34" charset="0"/>
              <a:cs typeface="Arial" panose="020B0604020202020204" pitchFamily="34" charset="0"/>
            </a:endParaRPr>
          </a:p>
        </p:txBody>
      </p:sp>
      <p:sp>
        <p:nvSpPr>
          <p:cNvPr id="4" name="文本占位符 3"/>
          <p:cNvSpPr>
            <a:spLocks noGrp="1"/>
          </p:cNvSpPr>
          <p:nvPr>
            <p:ph type="body" idx="1"/>
          </p:nvPr>
        </p:nvSpPr>
        <p:spPr/>
        <p:txBody>
          <a:bodyPr anchor="ctr"/>
          <a:lstStyle/>
          <a:p>
            <a:pPr marL="101600" indent="0" algn="ctr">
              <a:buNone/>
            </a:pPr>
            <a:r>
              <a:rPr lang="en-US" altLang="zh-CN" sz="32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latin typeface="Comic Sans MS" panose="030F0702030302020204" pitchFamily="66" charset="0"/>
              </a:rPr>
              <a:t>What would you like to buy?</a:t>
            </a:r>
            <a:endParaRPr lang="zh-CN" altLang="en-US" sz="3200" b="1" spc="50" dirty="0">
              <a:ln w="12700" cmpd="sng">
                <a:solidFill>
                  <a:schemeClr val="accent6">
                    <a:satMod val="120000"/>
                    <a:shade val="80000"/>
                  </a:schemeClr>
                </a:solidFill>
                <a:prstDash val="solid"/>
              </a:ln>
              <a:solidFill>
                <a:srgbClr val="FFFF00"/>
              </a:solidFill>
              <a:effectLst>
                <a:glow rad="53100">
                  <a:schemeClr val="accent6">
                    <a:satMod val="180000"/>
                    <a:alpha val="30000"/>
                  </a:schemeClr>
                </a:glow>
              </a:effectLst>
              <a:latin typeface="Comic Sans MS" panose="030F0702030302020204" pitchFamily="66" charset="0"/>
            </a:endParaRPr>
          </a:p>
        </p:txBody>
      </p:sp>
    </p:spTree>
    <p:extLst>
      <p:ext uri="{BB962C8B-B14F-4D97-AF65-F5344CB8AC3E}">
        <p14:creationId xmlns:p14="http://schemas.microsoft.com/office/powerpoint/2010/main" val="455446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Thank You!</a:t>
            </a:r>
            <a:endParaRPr sz="6600" dirty="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lang="en" sz="3600" b="1" dirty="0"/>
          </a:p>
          <a:p>
            <a:pPr marL="0" lvl="0" indent="0" algn="ctr" rtl="0">
              <a:spcBef>
                <a:spcPts val="600"/>
              </a:spcBef>
              <a:spcAft>
                <a:spcPts val="0"/>
              </a:spcAft>
              <a:buNone/>
            </a:pPr>
            <a:r>
              <a:rPr lang="en" sz="3600" b="1" dirty="0"/>
              <a:t>We are open for questions</a:t>
            </a:r>
            <a:endParaRPr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1047750" y="100725"/>
            <a:ext cx="6996600" cy="715800"/>
          </a:xfrm>
          <a:prstGeom prst="rect">
            <a:avLst/>
          </a:prstGeom>
          <a:noFill/>
          <a:ln>
            <a:noFill/>
          </a:ln>
        </p:spPr>
        <p:txBody>
          <a:bodyPr spcFirstLastPara="1" wrap="square" lIns="91425" tIns="91425" rIns="91425" bIns="91425" anchor="ctr" anchorCtr="0">
            <a:noAutofit/>
          </a:bodyPr>
          <a:lstStyle/>
          <a:p>
            <a:r>
              <a:rPr lang="en" sz="2800" dirty="0">
                <a:latin typeface="Arial" panose="020B0604020202020204" pitchFamily="34" charset="0"/>
                <a:cs typeface="Arial" panose="020B0604020202020204" pitchFamily="34" charset="0"/>
              </a:rPr>
              <a:t>Business Problem and </a:t>
            </a:r>
            <a:br>
              <a:rPr lang="en" sz="2800" dirty="0">
                <a:latin typeface="Arial" panose="020B0604020202020204" pitchFamily="34" charset="0"/>
                <a:cs typeface="Arial" panose="020B0604020202020204" pitchFamily="34" charset="0"/>
              </a:rPr>
            </a:br>
            <a:r>
              <a:rPr lang="en" sz="2800" dirty="0">
                <a:latin typeface="Arial" panose="020B0604020202020204" pitchFamily="34" charset="0"/>
                <a:cs typeface="Arial" panose="020B0604020202020204" pitchFamily="34" charset="0"/>
              </a:rPr>
              <a:t>Proposed Solution</a:t>
            </a:r>
            <a:endParaRPr sz="2800" dirty="0">
              <a:latin typeface="Arial" panose="020B0604020202020204" pitchFamily="34" charset="0"/>
              <a:cs typeface="Arial" panose="020B0604020202020204" pitchFamily="34" charset="0"/>
            </a:endParaRPr>
          </a:p>
        </p:txBody>
      </p:sp>
      <p:sp>
        <p:nvSpPr>
          <p:cNvPr id="697" name="Google Shape;697;p31"/>
          <p:cNvSpPr txBox="1">
            <a:spLocks noGrp="1"/>
          </p:cNvSpPr>
          <p:nvPr>
            <p:ph type="body" idx="3"/>
          </p:nvPr>
        </p:nvSpPr>
        <p:spPr>
          <a:xfrm>
            <a:off x="1450725" y="1039150"/>
            <a:ext cx="2635994" cy="130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200" b="1" dirty="0">
                <a:latin typeface="Arial" panose="020B0604020202020204" pitchFamily="34" charset="0"/>
                <a:cs typeface="Arial" panose="020B0604020202020204" pitchFamily="34" charset="0"/>
              </a:rPr>
              <a:t> Business Problem</a:t>
            </a:r>
          </a:p>
          <a:p>
            <a:pPr marL="0" lvl="0" indent="0" rtl="0">
              <a:spcBef>
                <a:spcPts val="600"/>
              </a:spcBef>
              <a:spcAft>
                <a:spcPts val="0"/>
              </a:spcAft>
              <a:buNone/>
            </a:pPr>
            <a:r>
              <a:rPr lang="en-US" sz="1200" dirty="0">
                <a:solidFill>
                  <a:schemeClr val="dk1"/>
                </a:solidFill>
                <a:latin typeface="Arial" panose="020B0604020202020204" pitchFamily="34" charset="0"/>
                <a:ea typeface="Times"/>
                <a:cs typeface="Arial" panose="020B0604020202020204" pitchFamily="34" charset="0"/>
                <a:sym typeface="Times"/>
              </a:rPr>
              <a:t>Analyze data and trends to predict the closing price of top cryptocurrencies for good investment strategies</a:t>
            </a:r>
            <a:endParaRPr lang="en-US" sz="1200" dirty="0">
              <a:latin typeface="Arial" panose="020B0604020202020204" pitchFamily="34" charset="0"/>
              <a:cs typeface="Arial" panose="020B0604020202020204" pitchFamily="34" charset="0"/>
            </a:endParaRPr>
          </a:p>
          <a:p>
            <a:pPr marL="0" lvl="0" indent="0" rtl="0">
              <a:spcBef>
                <a:spcPts val="600"/>
              </a:spcBef>
              <a:spcAft>
                <a:spcPts val="0"/>
              </a:spcAft>
              <a:buNone/>
            </a:pPr>
            <a:endParaRPr sz="1200" dirty="0">
              <a:latin typeface="Arial" panose="020B0604020202020204" pitchFamily="34" charset="0"/>
              <a:cs typeface="Arial" panose="020B0604020202020204" pitchFamily="34" charset="0"/>
            </a:endParaRPr>
          </a:p>
        </p:txBody>
      </p:sp>
      <p:grpSp>
        <p:nvGrpSpPr>
          <p:cNvPr id="716" name="Google Shape;716;p31"/>
          <p:cNvGrpSpPr/>
          <p:nvPr/>
        </p:nvGrpSpPr>
        <p:grpSpPr>
          <a:xfrm>
            <a:off x="1171582" y="1225290"/>
            <a:ext cx="279141" cy="455052"/>
            <a:chOff x="6730350" y="2315900"/>
            <a:chExt cx="257700" cy="420100"/>
          </a:xfrm>
        </p:grpSpPr>
        <p:sp>
          <p:nvSpPr>
            <p:cNvPr id="717" name="Google Shape;717;p3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sp>
          <p:nvSpPr>
            <p:cNvPr id="718" name="Google Shape;718;p3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sp>
          <p:nvSpPr>
            <p:cNvPr id="719" name="Google Shape;719;p3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sp>
          <p:nvSpPr>
            <p:cNvPr id="720" name="Google Shape;720;p3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sp>
          <p:nvSpPr>
            <p:cNvPr id="721" name="Google Shape;721;p3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grpSp>
      <p:sp>
        <p:nvSpPr>
          <p:cNvPr id="722" name="Google Shape;722;p31"/>
          <p:cNvSpPr txBox="1">
            <a:spLocks noGrp="1"/>
          </p:cNvSpPr>
          <p:nvPr>
            <p:ph type="sldNum" idx="12"/>
          </p:nvPr>
        </p:nvSpPr>
        <p:spPr>
          <a:xfrm>
            <a:off x="8108491" y="4922362"/>
            <a:ext cx="548700" cy="3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200">
                <a:latin typeface="Arial" panose="020B0604020202020204" pitchFamily="34" charset="0"/>
                <a:cs typeface="Arial" panose="020B0604020202020204" pitchFamily="34" charset="0"/>
              </a:rPr>
              <a:pPr marL="0" lvl="0" indent="0" algn="l" rtl="0">
                <a:spcBef>
                  <a:spcPts val="0"/>
                </a:spcBef>
                <a:spcAft>
                  <a:spcPts val="0"/>
                </a:spcAft>
                <a:buNone/>
              </a:pPr>
              <a:t>3</a:t>
            </a:fld>
            <a:endParaRPr sz="120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20C703-5B7C-4EF2-967D-80236DA724E4}"/>
              </a:ext>
            </a:extLst>
          </p:cNvPr>
          <p:cNvGrpSpPr/>
          <p:nvPr/>
        </p:nvGrpSpPr>
        <p:grpSpPr>
          <a:xfrm>
            <a:off x="4869542" y="1166098"/>
            <a:ext cx="3017289" cy="2051739"/>
            <a:chOff x="4869542" y="1166098"/>
            <a:chExt cx="3017289" cy="2051739"/>
          </a:xfrm>
        </p:grpSpPr>
        <p:sp>
          <p:nvSpPr>
            <p:cNvPr id="38" name="Google Shape;758;p36">
              <a:extLst>
                <a:ext uri="{FF2B5EF4-FFF2-40B4-BE49-F238E27FC236}">
                  <a16:creationId xmlns:a16="http://schemas.microsoft.com/office/drawing/2014/main" id="{6B427E91-AC7A-D242-B4B0-0CFEDB083CC3}"/>
                </a:ext>
              </a:extLst>
            </p:cNvPr>
            <p:cNvSpPr/>
            <p:nvPr/>
          </p:nvSpPr>
          <p:spPr>
            <a:xfrm>
              <a:off x="4869542" y="1166098"/>
              <a:ext cx="3017289" cy="205173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a typeface="Source Sans Pro"/>
                <a:cs typeface="Arial" panose="020B0604020202020204" pitchFamily="34" charset="0"/>
                <a:sym typeface="Source Sans Pro"/>
              </a:endParaRPr>
            </a:p>
          </p:txBody>
        </p:sp>
        <p:pic>
          <p:nvPicPr>
            <p:cNvPr id="40" name="Picture 39">
              <a:extLst>
                <a:ext uri="{FF2B5EF4-FFF2-40B4-BE49-F238E27FC236}">
                  <a16:creationId xmlns:a16="http://schemas.microsoft.com/office/drawing/2014/main" id="{2D79D21B-6E6B-3F41-9EC4-99FC5F1B0B90}"/>
                </a:ext>
              </a:extLst>
            </p:cNvPr>
            <p:cNvPicPr>
              <a:picLocks noChangeAspect="1"/>
            </p:cNvPicPr>
            <p:nvPr/>
          </p:nvPicPr>
          <p:blipFill>
            <a:blip r:embed="rId3"/>
            <a:stretch>
              <a:fillRect/>
            </a:stretch>
          </p:blipFill>
          <p:spPr>
            <a:xfrm>
              <a:off x="5044619" y="1302466"/>
              <a:ext cx="2667133" cy="1484127"/>
            </a:xfrm>
            <a:prstGeom prst="rect">
              <a:avLst/>
            </a:prstGeom>
            <a:effectLst>
              <a:glow rad="114300">
                <a:schemeClr val="tx1"/>
              </a:glow>
            </a:effectLst>
          </p:spPr>
        </p:pic>
      </p:grpSp>
    </p:spTree>
    <p:extLst>
      <p:ext uri="{BB962C8B-B14F-4D97-AF65-F5344CB8AC3E}">
        <p14:creationId xmlns:p14="http://schemas.microsoft.com/office/powerpoint/2010/main" val="18305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1047750" y="100725"/>
            <a:ext cx="6996600" cy="715800"/>
          </a:xfrm>
          <a:prstGeom prst="rect">
            <a:avLst/>
          </a:prstGeo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Literature</a:t>
            </a:r>
            <a:endParaRPr sz="2800" dirty="0">
              <a:latin typeface="Arial" panose="020B0604020202020204" pitchFamily="34" charset="0"/>
              <a:cs typeface="Arial" panose="020B0604020202020204" pitchFamily="34" charset="0"/>
            </a:endParaRPr>
          </a:p>
        </p:txBody>
      </p:sp>
      <p:sp>
        <p:nvSpPr>
          <p:cNvPr id="722" name="Google Shape;722;p31"/>
          <p:cNvSpPr txBox="1">
            <a:spLocks noGrp="1"/>
          </p:cNvSpPr>
          <p:nvPr>
            <p:ph type="sldNum" idx="12"/>
          </p:nvPr>
        </p:nvSpPr>
        <p:spPr>
          <a:xfrm>
            <a:off x="8108491" y="4922362"/>
            <a:ext cx="548700" cy="3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200">
                <a:latin typeface="Arial" panose="020B0604020202020204" pitchFamily="34" charset="0"/>
                <a:cs typeface="Arial" panose="020B0604020202020204" pitchFamily="34" charset="0"/>
              </a:rPr>
              <a:pPr marL="0" lvl="0" indent="0" algn="l" rtl="0">
                <a:spcBef>
                  <a:spcPts val="0"/>
                </a:spcBef>
                <a:spcAft>
                  <a:spcPts val="0"/>
                </a:spcAft>
                <a:buNone/>
              </a:pPr>
              <a:t>4</a:t>
            </a:fld>
            <a:endParaRPr sz="1200">
              <a:latin typeface="Arial" panose="020B0604020202020204" pitchFamily="34" charset="0"/>
              <a:cs typeface="Arial" panose="020B0604020202020204" pitchFamily="34" charset="0"/>
            </a:endParaRPr>
          </a:p>
        </p:txBody>
      </p:sp>
      <p:sp>
        <p:nvSpPr>
          <p:cNvPr id="28" name="Text Placeholder 3">
            <a:extLst>
              <a:ext uri="{FF2B5EF4-FFF2-40B4-BE49-F238E27FC236}">
                <a16:creationId xmlns:a16="http://schemas.microsoft.com/office/drawing/2014/main" id="{4938CF5C-DC92-4E7D-BB90-E90DD2251EC8}"/>
              </a:ext>
            </a:extLst>
          </p:cNvPr>
          <p:cNvSpPr txBox="1">
            <a:spLocks/>
          </p:cNvSpPr>
          <p:nvPr/>
        </p:nvSpPr>
        <p:spPr>
          <a:xfrm>
            <a:off x="275386" y="816525"/>
            <a:ext cx="8541327" cy="3096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1pPr>
            <a:lvl2pPr marL="914400" marR="0" lvl="1"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rgbClr val="28324A"/>
              </a:buClr>
              <a:buSzPts val="1600"/>
              <a:buFont typeface="Source Sans Pro"/>
              <a:buChar char="■"/>
              <a:defRPr sz="1600" b="0" i="0" u="none" strike="noStrike" cap="none">
                <a:solidFill>
                  <a:srgbClr val="28324A"/>
                </a:solidFill>
                <a:latin typeface="Source Sans Pro"/>
                <a:ea typeface="Source Sans Pro"/>
                <a:cs typeface="Source Sans Pro"/>
                <a:sym typeface="Source Sans Pro"/>
              </a:defRPr>
            </a:lvl9pPr>
          </a:lstStyle>
          <a:p>
            <a:pPr>
              <a:buFont typeface="Wingdings" panose="05000000000000000000" pitchFamily="2" charset="2"/>
              <a:buChar char="l"/>
            </a:pPr>
            <a:r>
              <a:rPr lang="en-US" dirty="0">
                <a:solidFill>
                  <a:schemeClr val="tx1"/>
                </a:solidFill>
                <a:latin typeface="Times"/>
                <a:ea typeface="Times"/>
                <a:cs typeface="Times"/>
                <a:sym typeface="Times"/>
              </a:rPr>
              <a:t>Cryptocurrencies have garnered interest for scholars and data scientists to try and predict the volatile market</a:t>
            </a:r>
          </a:p>
          <a:p>
            <a:pPr>
              <a:buFont typeface="Wingdings" panose="05000000000000000000" pitchFamily="2" charset="2"/>
              <a:buChar char="l"/>
            </a:pPr>
            <a:endParaRPr lang="en-US" dirty="0">
              <a:solidFill>
                <a:schemeClr val="tx1"/>
              </a:solidFill>
              <a:latin typeface="Times"/>
              <a:ea typeface="Times"/>
              <a:cs typeface="Times"/>
              <a:sym typeface="Times"/>
            </a:endParaRPr>
          </a:p>
          <a:p>
            <a:pPr>
              <a:buFont typeface="Wingdings" panose="05000000000000000000" pitchFamily="2" charset="2"/>
              <a:buChar char="l"/>
            </a:pPr>
            <a:r>
              <a:rPr lang="en-US" dirty="0">
                <a:solidFill>
                  <a:schemeClr val="tx1"/>
                </a:solidFill>
                <a:latin typeface="Times"/>
                <a:ea typeface="Times"/>
                <a:cs typeface="Times"/>
                <a:sym typeface="Times"/>
              </a:rPr>
              <a:t>Quantitative Analyses</a:t>
            </a:r>
          </a:p>
          <a:p>
            <a:pPr lvl="1">
              <a:buFont typeface="Wingdings" panose="05000000000000000000" pitchFamily="2" charset="2"/>
              <a:buChar char="l"/>
            </a:pPr>
            <a:r>
              <a:rPr lang="en-US" dirty="0">
                <a:solidFill>
                  <a:schemeClr val="tx1"/>
                </a:solidFill>
                <a:latin typeface="Times"/>
                <a:ea typeface="Times"/>
                <a:cs typeface="Times"/>
                <a:sym typeface="Times"/>
              </a:rPr>
              <a:t>Time-series</a:t>
            </a:r>
          </a:p>
          <a:p>
            <a:pPr>
              <a:buFont typeface="Wingdings" panose="05000000000000000000" pitchFamily="2" charset="2"/>
              <a:buChar char="l"/>
            </a:pPr>
            <a:r>
              <a:rPr lang="en-US" dirty="0">
                <a:solidFill>
                  <a:schemeClr val="tx1"/>
                </a:solidFill>
                <a:latin typeface="Times"/>
                <a:ea typeface="Times"/>
                <a:cs typeface="Times"/>
                <a:sym typeface="Times"/>
              </a:rPr>
              <a:t>Sentiment Analyses</a:t>
            </a:r>
          </a:p>
          <a:p>
            <a:pPr lvl="1">
              <a:buFont typeface="Wingdings" panose="05000000000000000000" pitchFamily="2" charset="2"/>
              <a:buChar char="l"/>
            </a:pPr>
            <a:r>
              <a:rPr lang="en-US" dirty="0">
                <a:solidFill>
                  <a:schemeClr val="tx1"/>
                </a:solidFill>
                <a:latin typeface="Times"/>
                <a:ea typeface="Times"/>
                <a:cs typeface="Times"/>
                <a:sym typeface="Times"/>
              </a:rPr>
              <a:t>Classification</a:t>
            </a:r>
          </a:p>
          <a:p>
            <a:pPr lvl="1">
              <a:buFont typeface="Wingdings" panose="05000000000000000000" pitchFamily="2" charset="2"/>
              <a:buChar char="l"/>
            </a:pPr>
            <a:r>
              <a:rPr lang="en-US" dirty="0">
                <a:solidFill>
                  <a:schemeClr val="tx1"/>
                </a:solidFill>
                <a:latin typeface="Times"/>
                <a:ea typeface="Times"/>
                <a:cs typeface="Times"/>
                <a:sym typeface="Times"/>
              </a:rPr>
              <a:t>Gradient boosting tree</a:t>
            </a:r>
          </a:p>
          <a:p>
            <a:pPr>
              <a:buFont typeface="Wingdings" panose="05000000000000000000" pitchFamily="2" charset="2"/>
              <a:buChar char="l"/>
            </a:pPr>
            <a:endParaRPr lang="en-US" dirty="0">
              <a:solidFill>
                <a:schemeClr val="tx1"/>
              </a:solidFill>
              <a:latin typeface="Times"/>
              <a:ea typeface="Times"/>
              <a:cs typeface="Times"/>
              <a:sym typeface="Times"/>
            </a:endParaRPr>
          </a:p>
          <a:p>
            <a:pPr>
              <a:buFont typeface="Wingdings" panose="05000000000000000000" pitchFamily="2" charset="2"/>
              <a:buChar char="l"/>
            </a:pPr>
            <a:r>
              <a:rPr lang="en-US" dirty="0">
                <a:solidFill>
                  <a:schemeClr val="tx1"/>
                </a:solidFill>
                <a:latin typeface="Times"/>
                <a:ea typeface="Times"/>
                <a:cs typeface="Times"/>
                <a:sym typeface="Times"/>
              </a:rPr>
              <a:t>How do we differ?</a:t>
            </a:r>
          </a:p>
          <a:p>
            <a:pPr lvl="1">
              <a:buFont typeface="Wingdings" panose="05000000000000000000" pitchFamily="2" charset="2"/>
              <a:buChar char="l"/>
            </a:pPr>
            <a:r>
              <a:rPr lang="en-US" dirty="0">
                <a:solidFill>
                  <a:schemeClr val="tx1"/>
                </a:solidFill>
                <a:latin typeface="Times"/>
                <a:ea typeface="Times"/>
                <a:cs typeface="Times"/>
                <a:sym typeface="Times"/>
              </a:rPr>
              <a:t>Focus on correlations</a:t>
            </a:r>
          </a:p>
          <a:p>
            <a:pPr lvl="1">
              <a:buFont typeface="Wingdings" panose="05000000000000000000" pitchFamily="2" charset="2"/>
              <a:buChar char="l"/>
            </a:pPr>
            <a:r>
              <a:rPr lang="en-US" dirty="0">
                <a:solidFill>
                  <a:schemeClr val="tx1"/>
                </a:solidFill>
                <a:latin typeface="Times"/>
                <a:ea typeface="Times"/>
                <a:cs typeface="Times"/>
                <a:sym typeface="Times"/>
              </a:rPr>
              <a:t>Log transformations</a:t>
            </a:r>
          </a:p>
          <a:p>
            <a:pPr lvl="1">
              <a:buFont typeface="Wingdings" panose="05000000000000000000" pitchFamily="2" charset="2"/>
              <a:buChar char="l"/>
            </a:pPr>
            <a:r>
              <a:rPr lang="en-US" dirty="0">
                <a:solidFill>
                  <a:schemeClr val="tx1"/>
                </a:solidFill>
                <a:latin typeface="Times"/>
                <a:ea typeface="Times"/>
                <a:cs typeface="Times"/>
                <a:sym typeface="Times"/>
              </a:rPr>
              <a:t>Linear regressions</a:t>
            </a:r>
          </a:p>
          <a:p>
            <a:pPr lvl="1">
              <a:buFont typeface="Wingdings" panose="05000000000000000000" pitchFamily="2" charset="2"/>
              <a:buChar char="l"/>
            </a:pPr>
            <a:endParaRPr lang="en-US" dirty="0">
              <a:solidFill>
                <a:schemeClr val="tx1"/>
              </a:solidFill>
              <a:latin typeface="Times"/>
              <a:ea typeface="Times"/>
              <a:cs typeface="Times"/>
              <a:sym typeface="Times"/>
            </a:endParaRPr>
          </a:p>
          <a:p>
            <a:pPr lvl="1">
              <a:buFont typeface="Wingdings" panose="05000000000000000000" pitchFamily="2" charset="2"/>
              <a:buChar char="l"/>
            </a:pPr>
            <a:endParaRPr lang="en-US" dirty="0">
              <a:solidFill>
                <a:schemeClr val="tx1"/>
              </a:solidFill>
              <a:latin typeface="Times"/>
              <a:ea typeface="Times"/>
              <a:cs typeface="Times"/>
              <a:sym typeface="Times"/>
            </a:endParaRPr>
          </a:p>
        </p:txBody>
      </p:sp>
      <p:sp>
        <p:nvSpPr>
          <p:cNvPr id="5" name="Google Shape;707;p31">
            <a:extLst>
              <a:ext uri="{FF2B5EF4-FFF2-40B4-BE49-F238E27FC236}">
                <a16:creationId xmlns:a16="http://schemas.microsoft.com/office/drawing/2014/main" id="{90806DD8-12A6-6148-AA94-6A4D261C6439}"/>
              </a:ext>
            </a:extLst>
          </p:cNvPr>
          <p:cNvSpPr/>
          <p:nvPr/>
        </p:nvSpPr>
        <p:spPr>
          <a:xfrm>
            <a:off x="4364973" y="3913057"/>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AFF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421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DA5ABA-330B-6C43-846D-A4266B5D6DAD}"/>
              </a:ext>
            </a:extLst>
          </p:cNvPr>
          <p:cNvSpPr>
            <a:spLocks noGrp="1"/>
          </p:cNvSpPr>
          <p:nvPr>
            <p:ph type="body" idx="2"/>
          </p:nvPr>
        </p:nvSpPr>
        <p:spPr>
          <a:xfrm>
            <a:off x="0" y="758496"/>
            <a:ext cx="9178230" cy="1776505"/>
          </a:xfrm>
        </p:spPr>
        <p:txBody>
          <a:bodyPr/>
          <a:lstStyle/>
          <a:p>
            <a:pPr>
              <a:buFont typeface="Wingdings" panose="05000000000000000000" pitchFamily="2" charset="2"/>
              <a:buChar char="l"/>
            </a:pPr>
            <a:r>
              <a:rPr lang="en-US" dirty="0">
                <a:solidFill>
                  <a:schemeClr val="tx1"/>
                </a:solidFill>
                <a:latin typeface="Times"/>
                <a:ea typeface="Times"/>
                <a:cs typeface="Times"/>
                <a:sym typeface="Times"/>
              </a:rPr>
              <a:t>Dataset consists of price records for ~ 1,350 different cryptocurrencies on a daily basis</a:t>
            </a:r>
          </a:p>
          <a:p>
            <a:pPr>
              <a:buFont typeface="Wingdings" panose="05000000000000000000" pitchFamily="2" charset="2"/>
              <a:buChar char="l"/>
            </a:pPr>
            <a:r>
              <a:rPr lang="en-US" dirty="0">
                <a:solidFill>
                  <a:schemeClr val="tx1"/>
                </a:solidFill>
                <a:latin typeface="Times"/>
                <a:ea typeface="Times"/>
                <a:cs typeface="Times"/>
                <a:sym typeface="Times"/>
              </a:rPr>
              <a:t>Cryptocurrencies on a daily basis from Apr-2013 to Jan-2018, comprising of ~651k records</a:t>
            </a:r>
          </a:p>
          <a:p>
            <a:pPr>
              <a:buFont typeface="Wingdings" panose="05000000000000000000" pitchFamily="2" charset="2"/>
              <a:buChar char="l"/>
            </a:pPr>
            <a:r>
              <a:rPr lang="en-US" dirty="0">
                <a:solidFill>
                  <a:schemeClr val="tx1"/>
                </a:solidFill>
                <a:latin typeface="Times"/>
                <a:ea typeface="Times"/>
                <a:cs typeface="Times"/>
                <a:sym typeface="Times"/>
              </a:rPr>
              <a:t>Consists of 9 variables – 8 Numerical  and 1 Categorical</a:t>
            </a:r>
          </a:p>
          <a:p>
            <a:endParaRPr lang="en-US" sz="12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5</a:t>
            </a:fld>
            <a:endParaRPr lang="en">
              <a:latin typeface="Arial" panose="020B0604020202020204" pitchFamily="34" charset="0"/>
              <a:cs typeface="Arial" panose="020B0604020202020204" pitchFamily="34" charset="0"/>
            </a:endParaRPr>
          </a:p>
        </p:txBody>
      </p:sp>
      <p:sp>
        <p:nvSpPr>
          <p:cNvPr id="7" name="Text Placeholder 3">
            <a:extLst>
              <a:ext uri="{FF2B5EF4-FFF2-40B4-BE49-F238E27FC236}">
                <a16:creationId xmlns:a16="http://schemas.microsoft.com/office/drawing/2014/main" id="{CB724D57-8208-8E4A-8226-908792E55DA8}"/>
              </a:ext>
            </a:extLst>
          </p:cNvPr>
          <p:cNvSpPr txBox="1">
            <a:spLocks/>
          </p:cNvSpPr>
          <p:nvPr/>
        </p:nvSpPr>
        <p:spPr>
          <a:xfrm>
            <a:off x="322897" y="1878475"/>
            <a:ext cx="4818085" cy="2881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a:buFont typeface="+mj-lt"/>
              <a:buAutoNum type="arabicPeriod"/>
            </a:pPr>
            <a:r>
              <a:rPr lang="en-US" sz="1200" dirty="0">
                <a:solidFill>
                  <a:schemeClr val="tx1"/>
                </a:solidFill>
                <a:latin typeface="Times"/>
                <a:ea typeface="Times"/>
                <a:cs typeface="Times"/>
                <a:sym typeface="Times"/>
              </a:rPr>
              <a:t>Date - the day of recorded values</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Open - the opening price (in USD)</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High - the highest price (in USD)</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Low - the lowest price (in USD)</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Close - the closing price (in USD)</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Volume - total exchanged volume (in USD)</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Market Cap - the total market capitalization for the coin </a:t>
            </a:r>
          </a:p>
          <a:p>
            <a:pPr>
              <a:buFont typeface="+mj-lt"/>
              <a:buAutoNum type="arabicPeriod"/>
            </a:pPr>
            <a:r>
              <a:rPr lang="en-US" sz="1200" dirty="0">
                <a:solidFill>
                  <a:schemeClr val="tx1"/>
                </a:solidFill>
                <a:latin typeface="Times"/>
                <a:ea typeface="Times"/>
                <a:cs typeface="Times"/>
                <a:sym typeface="Times"/>
              </a:rPr>
              <a:t>Coin - the name of the coin</a:t>
            </a:r>
            <a:endParaRPr lang="en-US" sz="1200" dirty="0">
              <a:solidFill>
                <a:schemeClr val="tx1"/>
              </a:solidFill>
              <a:cs typeface="Times"/>
            </a:endParaRPr>
          </a:p>
          <a:p>
            <a:pPr>
              <a:buFont typeface="+mj-lt"/>
              <a:buAutoNum type="arabicPeriod"/>
            </a:pPr>
            <a:r>
              <a:rPr lang="en-US" sz="1200" dirty="0">
                <a:solidFill>
                  <a:schemeClr val="tx1"/>
                </a:solidFill>
                <a:latin typeface="Times"/>
                <a:ea typeface="Times"/>
                <a:cs typeface="Times"/>
                <a:sym typeface="Times"/>
              </a:rPr>
              <a:t>Delta - calculated as (Close - Open) / Open</a:t>
            </a:r>
            <a:endParaRPr lang="en-US" sz="1200" dirty="0">
              <a:solidFill>
                <a:schemeClr val="tx1"/>
              </a:solidFill>
            </a:endParaRPr>
          </a:p>
        </p:txBody>
      </p:sp>
      <p:sp>
        <p:nvSpPr>
          <p:cNvPr id="8" name="TextBox 7">
            <a:extLst>
              <a:ext uri="{FF2B5EF4-FFF2-40B4-BE49-F238E27FC236}">
                <a16:creationId xmlns:a16="http://schemas.microsoft.com/office/drawing/2014/main" id="{6C3F6B29-74BB-5942-9850-1557CC1C5683}"/>
              </a:ext>
            </a:extLst>
          </p:cNvPr>
          <p:cNvSpPr txBox="1"/>
          <p:nvPr/>
        </p:nvSpPr>
        <p:spPr>
          <a:xfrm>
            <a:off x="1094275" y="3011648"/>
            <a:ext cx="184731" cy="307777"/>
          </a:xfrm>
          <a:prstGeom prst="rect">
            <a:avLst/>
          </a:prstGeom>
          <a:noFill/>
        </p:spPr>
        <p:txBody>
          <a:bodyPr wrap="none" rtlCol="0">
            <a:spAutoFit/>
          </a:bodyPr>
          <a:lstStyle/>
          <a:p>
            <a:endParaRPr lang="en-US" dirty="0"/>
          </a:p>
        </p:txBody>
      </p:sp>
      <p:sp>
        <p:nvSpPr>
          <p:cNvPr id="9" name="Text Placeholder 3">
            <a:extLst>
              <a:ext uri="{FF2B5EF4-FFF2-40B4-BE49-F238E27FC236}">
                <a16:creationId xmlns:a16="http://schemas.microsoft.com/office/drawing/2014/main" id="{EFE9AD45-F0AC-4C4F-BFA1-9A4D627AD1F2}"/>
              </a:ext>
            </a:extLst>
          </p:cNvPr>
          <p:cNvSpPr txBox="1">
            <a:spLocks/>
          </p:cNvSpPr>
          <p:nvPr/>
        </p:nvSpPr>
        <p:spPr>
          <a:xfrm>
            <a:off x="5122034" y="2051476"/>
            <a:ext cx="3339900" cy="1835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marL="114300" indent="0">
              <a:buNone/>
            </a:pPr>
            <a:r>
              <a:rPr lang="en-US" sz="1600" dirty="0">
                <a:solidFill>
                  <a:schemeClr val="tx1"/>
                </a:solidFill>
                <a:latin typeface="Arial" panose="020B0604020202020204" pitchFamily="34" charset="0"/>
                <a:cs typeface="Arial" panose="020B0604020202020204" pitchFamily="34" charset="0"/>
              </a:rPr>
              <a:t>Data Distribution using:</a:t>
            </a:r>
          </a:p>
          <a:p>
            <a:pPr>
              <a:buFont typeface="Wingdings" panose="05000000000000000000" pitchFamily="2" charset="2"/>
              <a:buChar char="l"/>
            </a:pPr>
            <a:r>
              <a:rPr lang="en-US" sz="1600" dirty="0" err="1">
                <a:solidFill>
                  <a:schemeClr val="tx1"/>
                </a:solidFill>
              </a:rPr>
              <a:t>matplotlib.pyplot</a:t>
            </a:r>
            <a:endParaRPr lang="en-US" sz="1600" dirty="0">
              <a:solidFill>
                <a:schemeClr val="tx1"/>
              </a:solidFill>
            </a:endParaRPr>
          </a:p>
          <a:p>
            <a:pPr>
              <a:buFont typeface="Wingdings" panose="05000000000000000000" pitchFamily="2" charset="2"/>
              <a:buChar char="l"/>
            </a:pPr>
            <a:r>
              <a:rPr lang="en-US" sz="1600" dirty="0">
                <a:solidFill>
                  <a:schemeClr val="tx1"/>
                </a:solidFill>
              </a:rPr>
              <a:t>seaborn</a:t>
            </a:r>
          </a:p>
          <a:p>
            <a:endParaRPr lang="en-US" sz="1600" dirty="0">
              <a:solidFill>
                <a:schemeClr val="tx1"/>
              </a:solidFill>
              <a:latin typeface="Arial" panose="020B0604020202020204" pitchFamily="34" charset="0"/>
              <a:cs typeface="Arial" panose="020B0604020202020204" pitchFamily="34" charset="0"/>
            </a:endParaRPr>
          </a:p>
          <a:p>
            <a:pPr marL="114300" indent="0">
              <a:buNone/>
            </a:pPr>
            <a:endParaRPr lang="en-US" sz="1600" dirty="0">
              <a:solidFill>
                <a:schemeClr val="tx1"/>
              </a:solidFill>
              <a:latin typeface="Arial" panose="020B0604020202020204" pitchFamily="34" charset="0"/>
              <a:cs typeface="Arial" panose="020B0604020202020204" pitchFamily="34" charset="0"/>
            </a:endParaRPr>
          </a:p>
          <a:p>
            <a:pPr marL="114300" indent="0">
              <a:buNone/>
            </a:pPr>
            <a:endParaRPr lang="en-US" sz="1600" dirty="0">
              <a:solidFill>
                <a:schemeClr val="tx1"/>
              </a:solidFill>
            </a:endParaRPr>
          </a:p>
        </p:txBody>
      </p:sp>
      <p:sp>
        <p:nvSpPr>
          <p:cNvPr id="10" name="Title 1">
            <a:extLst>
              <a:ext uri="{FF2B5EF4-FFF2-40B4-BE49-F238E27FC236}">
                <a16:creationId xmlns:a16="http://schemas.microsoft.com/office/drawing/2014/main" id="{93FBF40D-4F84-874D-BEB6-DAB60471DF63}"/>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Description</a:t>
            </a:r>
          </a:p>
        </p:txBody>
      </p:sp>
    </p:spTree>
    <p:extLst>
      <p:ext uri="{BB962C8B-B14F-4D97-AF65-F5344CB8AC3E}">
        <p14:creationId xmlns:p14="http://schemas.microsoft.com/office/powerpoint/2010/main" val="330741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Description</a:t>
            </a: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a:t>
            </a:fld>
            <a:endParaRPr lang="en">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22DFE8A7-0E97-964B-8B97-2B81B93A3C21}"/>
              </a:ext>
            </a:extLst>
          </p:cNvPr>
          <p:cNvSpPr txBox="1">
            <a:spLocks/>
          </p:cNvSpPr>
          <p:nvPr/>
        </p:nvSpPr>
        <p:spPr>
          <a:xfrm>
            <a:off x="823837" y="993729"/>
            <a:ext cx="5686941" cy="71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28324A"/>
              </a:buClr>
              <a:buSzPts val="1800"/>
              <a:buFont typeface="Source Sans Pro"/>
              <a:buChar char="■"/>
              <a:defRPr sz="1800" b="0" i="0" u="none" strike="noStrike" cap="none">
                <a:solidFill>
                  <a:srgbClr val="28324A"/>
                </a:solidFill>
                <a:latin typeface="Source Sans Pro"/>
                <a:ea typeface="Source Sans Pro"/>
                <a:cs typeface="Source Sans Pro"/>
                <a:sym typeface="Source Sans Pro"/>
              </a:defRPr>
            </a:lvl9pPr>
          </a:lstStyle>
          <a:p>
            <a:pPr marL="114300" indent="0">
              <a:buNone/>
            </a:pPr>
            <a:r>
              <a:rPr lang="en-US" sz="1200" b="1" dirty="0">
                <a:latin typeface="Arial" panose="020B0604020202020204" pitchFamily="34" charset="0"/>
                <a:cs typeface="Arial" panose="020B0604020202020204" pitchFamily="34" charset="0"/>
              </a:rPr>
              <a:t>Data Source: </a:t>
            </a:r>
            <a:r>
              <a:rPr lang="en-US" sz="1200" dirty="0">
                <a:latin typeface="Arial" panose="020B0604020202020204" pitchFamily="34" charset="0"/>
                <a:cs typeface="Arial" panose="020B0604020202020204" pitchFamily="34" charset="0"/>
              </a:rPr>
              <a:t>Kaggle- </a:t>
            </a:r>
            <a:r>
              <a:rPr lang="en-US" sz="1200" dirty="0" err="1">
                <a:latin typeface="Arial" panose="020B0604020202020204" pitchFamily="34" charset="0"/>
                <a:cs typeface="Arial" panose="020B0604020202020204" pitchFamily="34" charset="0"/>
              </a:rPr>
              <a:t>Cryptocoins</a:t>
            </a:r>
            <a:r>
              <a:rPr lang="en-US" sz="1200" dirty="0">
                <a:latin typeface="Arial" panose="020B0604020202020204" pitchFamily="34" charset="0"/>
                <a:cs typeface="Arial" panose="020B0604020202020204" pitchFamily="34" charset="0"/>
              </a:rPr>
              <a:t> Historical Prices </a:t>
            </a:r>
          </a:p>
          <a:p>
            <a:pPr marL="114300" indent="0">
              <a:buNone/>
            </a:pPr>
            <a:r>
              <a:rPr lang="en-US" sz="1200" b="1" dirty="0">
                <a:latin typeface="Arial" panose="020B0604020202020204" pitchFamily="34" charset="0"/>
                <a:cs typeface="Arial" panose="020B0604020202020204" pitchFamily="34" charset="0"/>
              </a:rPr>
              <a:t>Target Variable: </a:t>
            </a:r>
            <a:r>
              <a:rPr lang="en-US" sz="1200" dirty="0">
                <a:latin typeface="Arial" panose="020B0604020202020204" pitchFamily="34" charset="0"/>
                <a:cs typeface="Arial" panose="020B0604020202020204" pitchFamily="34" charset="0"/>
              </a:rPr>
              <a:t>Close</a:t>
            </a:r>
            <a:endParaRPr lang="en-US" sz="1200" b="1" dirty="0">
              <a:latin typeface="Arial" panose="020B0604020202020204" pitchFamily="34" charset="0"/>
              <a:cs typeface="Arial" panose="020B0604020202020204" pitchFamily="34" charset="0"/>
            </a:endParaRPr>
          </a:p>
          <a:p>
            <a:pPr marL="114300" indent="0">
              <a:buNone/>
            </a:pPr>
            <a:endParaRPr lang="en-US" sz="12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D20AA8C-2480-AB45-9D4A-6B98DFBA10FF}"/>
              </a:ext>
            </a:extLst>
          </p:cNvPr>
          <p:cNvPicPr>
            <a:picLocks noChangeAspect="1"/>
          </p:cNvPicPr>
          <p:nvPr/>
        </p:nvPicPr>
        <p:blipFill>
          <a:blip r:embed="rId2"/>
          <a:stretch>
            <a:fillRect/>
          </a:stretch>
        </p:blipFill>
        <p:spPr>
          <a:xfrm>
            <a:off x="1015861" y="1778508"/>
            <a:ext cx="7095780" cy="1992411"/>
          </a:xfrm>
          <a:prstGeom prst="rect">
            <a:avLst/>
          </a:prstGeom>
        </p:spPr>
      </p:pic>
    </p:spTree>
    <p:extLst>
      <p:ext uri="{BB962C8B-B14F-4D97-AF65-F5344CB8AC3E}">
        <p14:creationId xmlns:p14="http://schemas.microsoft.com/office/powerpoint/2010/main" val="429254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E259-DB79-AC4C-9F7F-A40E6626CC1B}"/>
              </a:ext>
            </a:extLst>
          </p:cNvPr>
          <p:cNvSpPr>
            <a:spLocks noGrp="1"/>
          </p:cNvSpPr>
          <p:nvPr>
            <p:ph type="title"/>
          </p:nvPr>
        </p:nvSpPr>
        <p:spPr>
          <a:xfrm>
            <a:off x="1015863" y="208950"/>
            <a:ext cx="6996600" cy="715800"/>
          </a:xfrm>
          <a:noFill/>
          <a:ln>
            <a:noFill/>
          </a:ln>
        </p:spPr>
        <p:txBody>
          <a:bodyPr spcFirstLastPara="1" wrap="square" lIns="91425" tIns="91425" rIns="91425" bIns="91425" anchor="ctr" anchorCtr="0">
            <a:noAutofit/>
          </a:bodyPr>
          <a:lstStyle/>
          <a:p>
            <a:r>
              <a:rPr lang="en-US" sz="2800" dirty="0">
                <a:latin typeface="Arial" panose="020B0604020202020204" pitchFamily="34" charset="0"/>
                <a:cs typeface="Arial" panose="020B0604020202020204" pitchFamily="34" charset="0"/>
              </a:rPr>
              <a:t>Data Description</a:t>
            </a:r>
          </a:p>
        </p:txBody>
      </p:sp>
      <p:sp>
        <p:nvSpPr>
          <p:cNvPr id="5" name="Slide Number Placeholder 4">
            <a:extLst>
              <a:ext uri="{FF2B5EF4-FFF2-40B4-BE49-F238E27FC236}">
                <a16:creationId xmlns:a16="http://schemas.microsoft.com/office/drawing/2014/main" id="{2A541AE3-48F6-364B-9218-DEC8E50E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7</a:t>
            </a:fld>
            <a:endParaRPr lang="en">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2D19E1-93FE-BA4E-9C15-EC0CE091D328}"/>
              </a:ext>
            </a:extLst>
          </p:cNvPr>
          <p:cNvPicPr>
            <a:picLocks noChangeAspect="1"/>
          </p:cNvPicPr>
          <p:nvPr/>
        </p:nvPicPr>
        <p:blipFill>
          <a:blip r:embed="rId3"/>
          <a:stretch>
            <a:fillRect/>
          </a:stretch>
        </p:blipFill>
        <p:spPr>
          <a:xfrm>
            <a:off x="4017442" y="924750"/>
            <a:ext cx="4064596" cy="1845882"/>
          </a:xfrm>
          <a:prstGeom prst="rect">
            <a:avLst/>
          </a:prstGeom>
        </p:spPr>
      </p:pic>
      <p:pic>
        <p:nvPicPr>
          <p:cNvPr id="7" name="Picture 6">
            <a:extLst>
              <a:ext uri="{FF2B5EF4-FFF2-40B4-BE49-F238E27FC236}">
                <a16:creationId xmlns:a16="http://schemas.microsoft.com/office/drawing/2014/main" id="{1236D246-47A5-2147-8B9F-1C528EDBA34D}"/>
              </a:ext>
            </a:extLst>
          </p:cNvPr>
          <p:cNvPicPr>
            <a:picLocks noChangeAspect="1"/>
          </p:cNvPicPr>
          <p:nvPr/>
        </p:nvPicPr>
        <p:blipFill>
          <a:blip r:embed="rId4"/>
          <a:stretch>
            <a:fillRect/>
          </a:stretch>
        </p:blipFill>
        <p:spPr>
          <a:xfrm>
            <a:off x="3971340" y="2997008"/>
            <a:ext cx="4156797" cy="887406"/>
          </a:xfrm>
          <a:prstGeom prst="rect">
            <a:avLst/>
          </a:prstGeom>
        </p:spPr>
      </p:pic>
      <p:sp>
        <p:nvSpPr>
          <p:cNvPr id="3" name="TextBox 2">
            <a:extLst>
              <a:ext uri="{FF2B5EF4-FFF2-40B4-BE49-F238E27FC236}">
                <a16:creationId xmlns:a16="http://schemas.microsoft.com/office/drawing/2014/main" id="{7229078D-C0E7-7E4D-9B8C-5265C993608F}"/>
              </a:ext>
            </a:extLst>
          </p:cNvPr>
          <p:cNvSpPr txBox="1"/>
          <p:nvPr/>
        </p:nvSpPr>
        <p:spPr>
          <a:xfrm>
            <a:off x="1093087" y="1499213"/>
            <a:ext cx="2084225" cy="1815882"/>
          </a:xfrm>
          <a:prstGeom prst="rect">
            <a:avLst/>
          </a:prstGeom>
          <a:noFill/>
        </p:spPr>
        <p:txBody>
          <a:bodyPr wrap="none" rtlCol="0">
            <a:spAutoFit/>
          </a:bodyPr>
          <a:lstStyle/>
          <a:p>
            <a:r>
              <a:rPr lang="en-US" dirty="0"/>
              <a:t>Summary of dataset</a:t>
            </a:r>
          </a:p>
          <a:p>
            <a:endParaRPr lang="en-US" dirty="0"/>
          </a:p>
          <a:p>
            <a:endParaRPr lang="en-US" dirty="0"/>
          </a:p>
          <a:p>
            <a:endParaRPr lang="en-US" dirty="0"/>
          </a:p>
          <a:p>
            <a:endParaRPr lang="en-US" dirty="0"/>
          </a:p>
          <a:p>
            <a:endParaRPr lang="en-US" dirty="0"/>
          </a:p>
          <a:p>
            <a:endParaRPr lang="en-US" dirty="0"/>
          </a:p>
          <a:p>
            <a:r>
              <a:rPr lang="en-US" dirty="0"/>
              <a:t>Filtering 3 Years of data</a:t>
            </a:r>
          </a:p>
        </p:txBody>
      </p:sp>
    </p:spTree>
    <p:extLst>
      <p:ext uri="{BB962C8B-B14F-4D97-AF65-F5344CB8AC3E}">
        <p14:creationId xmlns:p14="http://schemas.microsoft.com/office/powerpoint/2010/main" val="297296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F7E259-DB79-AC4C-9F7F-A40E6626CC1B}"/>
              </a:ext>
            </a:extLst>
          </p:cNvPr>
          <p:cNvSpPr>
            <a:spLocks noGrp="1"/>
          </p:cNvSpPr>
          <p:nvPr>
            <p:ph type="title"/>
          </p:nvPr>
        </p:nvSpPr>
        <p:spPr>
          <a:xfrm>
            <a:off x="2791487" y="224933"/>
            <a:ext cx="3277416" cy="533563"/>
          </a:xfrm>
        </p:spPr>
        <p:txBody>
          <a:bodyPr anchor="ctr"/>
          <a:lstStyle/>
          <a:p>
            <a:r>
              <a:rPr lang="en-US" sz="2800" dirty="0">
                <a:latin typeface="Arial" panose="020B0604020202020204" pitchFamily="34" charset="0"/>
                <a:cs typeface="Arial" panose="020B0604020202020204" pitchFamily="34" charset="0"/>
              </a:rPr>
              <a:t>Data Exploration</a:t>
            </a:r>
          </a:p>
        </p:txBody>
      </p:sp>
      <p:sp>
        <p:nvSpPr>
          <p:cNvPr id="5" name="TextBox 4"/>
          <p:cNvSpPr txBox="1"/>
          <p:nvPr/>
        </p:nvSpPr>
        <p:spPr>
          <a:xfrm>
            <a:off x="356650" y="3639392"/>
            <a:ext cx="4161561" cy="369332"/>
          </a:xfrm>
          <a:prstGeom prst="rect">
            <a:avLst/>
          </a:prstGeom>
          <a:noFill/>
        </p:spPr>
        <p:txBody>
          <a:bodyPr wrap="square" rtlCol="0">
            <a:spAutoFit/>
          </a:bodyPr>
          <a:lstStyle/>
          <a:p>
            <a:pPr algn="ctr"/>
            <a:r>
              <a:rPr lang="en-US" altLang="zh-CN" sz="1800" b="1" dirty="0">
                <a:latin typeface="Times New Roman Uni" panose="02020603050405020304" pitchFamily="18" charset="-122"/>
                <a:ea typeface="Times New Roman Uni" panose="02020603050405020304" pitchFamily="18" charset="-122"/>
                <a:cs typeface="Times New Roman Uni" panose="02020603050405020304" pitchFamily="18" charset="-122"/>
              </a:rPr>
              <a:t>1. Missing values account for less than 1%</a:t>
            </a:r>
            <a:endParaRPr lang="zh-CN" altLang="en-US" sz="1800" b="1" dirty="0">
              <a:latin typeface="Times New Roman Uni" panose="02020603050405020304" pitchFamily="18" charset="-122"/>
              <a:ea typeface="Times New Roman Uni" panose="02020603050405020304" pitchFamily="18" charset="-122"/>
              <a:cs typeface="Times New Roman Uni" panose="02020603050405020304" pitchFamily="18"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966" y="1105765"/>
            <a:ext cx="2069540" cy="2413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738" y="1124170"/>
            <a:ext cx="3807025" cy="237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967403" y="3639393"/>
            <a:ext cx="3427223" cy="369332"/>
          </a:xfrm>
          <a:prstGeom prst="rect">
            <a:avLst/>
          </a:prstGeom>
          <a:noFill/>
        </p:spPr>
        <p:txBody>
          <a:bodyPr wrap="square" rtlCol="0">
            <a:spAutoFit/>
          </a:bodyPr>
          <a:lstStyle/>
          <a:p>
            <a:pPr algn="ctr"/>
            <a:r>
              <a:rPr lang="en-US" altLang="zh-CN" sz="1800" b="1" dirty="0">
                <a:latin typeface="Times New Roman Uni" panose="02020603050405020304" pitchFamily="18" charset="-122"/>
                <a:ea typeface="Times New Roman Uni" panose="02020603050405020304" pitchFamily="18" charset="-122"/>
                <a:cs typeface="Times New Roman Uni" panose="02020603050405020304" pitchFamily="18" charset="-122"/>
              </a:rPr>
              <a:t>2. Remove all useless records</a:t>
            </a:r>
            <a:endParaRPr lang="zh-CN" altLang="en-US" sz="1800" b="1" dirty="0">
              <a:latin typeface="Times New Roman Uni" panose="02020603050405020304" pitchFamily="18" charset="-122"/>
              <a:ea typeface="Times New Roman Uni" panose="02020603050405020304" pitchFamily="18" charset="-122"/>
              <a:cs typeface="Times New Roman Uni" panose="02020603050405020304" pitchFamily="18" charset="-122"/>
            </a:endParaRPr>
          </a:p>
        </p:txBody>
      </p:sp>
    </p:spTree>
    <p:extLst>
      <p:ext uri="{BB962C8B-B14F-4D97-AF65-F5344CB8AC3E}">
        <p14:creationId xmlns:p14="http://schemas.microsoft.com/office/powerpoint/2010/main" val="202792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F7E259-DB79-AC4C-9F7F-A40E6626CC1B}"/>
              </a:ext>
            </a:extLst>
          </p:cNvPr>
          <p:cNvSpPr>
            <a:spLocks noGrp="1"/>
          </p:cNvSpPr>
          <p:nvPr>
            <p:ph type="title"/>
          </p:nvPr>
        </p:nvSpPr>
        <p:spPr>
          <a:xfrm>
            <a:off x="2791487" y="224933"/>
            <a:ext cx="3277416" cy="533563"/>
          </a:xfrm>
        </p:spPr>
        <p:txBody>
          <a:bodyPr anchor="ctr"/>
          <a:lstStyle/>
          <a:p>
            <a:r>
              <a:rPr lang="en-US" sz="2800" dirty="0">
                <a:latin typeface="Arial" panose="020B0604020202020204" pitchFamily="34" charset="0"/>
                <a:cs typeface="Arial" panose="020B0604020202020204" pitchFamily="34" charset="0"/>
              </a:rPr>
              <a:t>Data Exploration</a:t>
            </a:r>
          </a:p>
        </p:txBody>
      </p:sp>
      <p:pic>
        <p:nvPicPr>
          <p:cNvPr id="7" name="Picture 3">
            <a:extLst>
              <a:ext uri="{FF2B5EF4-FFF2-40B4-BE49-F238E27FC236}">
                <a16:creationId xmlns:a16="http://schemas.microsoft.com/office/drawing/2014/main" id="{1EB9976C-E0E8-40AB-9B70-4913E70C3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0" y="870268"/>
            <a:ext cx="4834066" cy="1701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BE973691-92AD-400C-B8C4-D878997FE372}"/>
              </a:ext>
            </a:extLst>
          </p:cNvPr>
          <p:cNvSpPr txBox="1"/>
          <p:nvPr/>
        </p:nvSpPr>
        <p:spPr>
          <a:xfrm>
            <a:off x="332712" y="2757603"/>
            <a:ext cx="3868170" cy="646331"/>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r>
              <a:rPr lang="en-US" altLang="zh-CN" dirty="0"/>
              <a:t>3. Remove trash data in two columns:</a:t>
            </a:r>
          </a:p>
          <a:p>
            <a:r>
              <a:rPr lang="en-US" altLang="zh-CN" dirty="0"/>
              <a:t>’Market.Cap’ &amp; ‘Volume’</a:t>
            </a:r>
            <a:endParaRPr lang="zh-CN" altLang="en-US" dirty="0"/>
          </a:p>
        </p:txBody>
      </p:sp>
      <p:pic>
        <p:nvPicPr>
          <p:cNvPr id="10" name="Picture 2">
            <a:extLst>
              <a:ext uri="{FF2B5EF4-FFF2-40B4-BE49-F238E27FC236}">
                <a16:creationId xmlns:a16="http://schemas.microsoft.com/office/drawing/2014/main" id="{84CBCE52-750D-4D9E-8EB2-00C5B141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82" y="1804377"/>
            <a:ext cx="4834066" cy="172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83911F9E-DE29-4B99-A43F-D5E722478279}"/>
              </a:ext>
            </a:extLst>
          </p:cNvPr>
          <p:cNvSpPr txBox="1"/>
          <p:nvPr/>
        </p:nvSpPr>
        <p:spPr>
          <a:xfrm>
            <a:off x="4769427" y="3681617"/>
            <a:ext cx="3868170" cy="369332"/>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b="1">
                <a:latin typeface="Times New Roman Uni" panose="02020603050405020304" pitchFamily="18" charset="-122"/>
                <a:ea typeface="Times New Roman Uni" panose="02020603050405020304" pitchFamily="18" charset="-122"/>
                <a:cs typeface="Times New Roman Uni" panose="02020603050405020304" pitchFamily="18" charset="-122"/>
              </a:defRPr>
            </a:lvl1pPr>
          </a:lstStyle>
          <a:p>
            <a:r>
              <a:rPr lang="en-US" altLang="zh-CN" dirty="0"/>
              <a:t>4. Also convert Str </a:t>
            </a:r>
            <a:r>
              <a:rPr lang="en-US" altLang="zh-CN" dirty="0">
                <a:sym typeface="Wingdings" panose="05000000000000000000" pitchFamily="2" charset="2"/>
              </a:rPr>
              <a:t> Float</a:t>
            </a:r>
            <a:endParaRPr lang="zh-CN" altLang="en-US" dirty="0"/>
          </a:p>
        </p:txBody>
      </p:sp>
    </p:spTree>
    <p:extLst>
      <p:ext uri="{BB962C8B-B14F-4D97-AF65-F5344CB8AC3E}">
        <p14:creationId xmlns:p14="http://schemas.microsoft.com/office/powerpoint/2010/main" val="2262631091"/>
      </p:ext>
    </p:extLst>
  </p:cSld>
  <p:clrMapOvr>
    <a:masterClrMapping/>
  </p:clrMapOvr>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TotalTime>
  <Words>1918</Words>
  <Application>Microsoft Macintosh PowerPoint</Application>
  <PresentationFormat>On-screen Show (16:9)</PresentationFormat>
  <Paragraphs>240</Paragraphs>
  <Slides>29</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Wingdings</vt:lpstr>
      <vt:lpstr>Source Sans Pro</vt:lpstr>
      <vt:lpstr>Oswald</vt:lpstr>
      <vt:lpstr>Comic Sans MS</vt:lpstr>
      <vt:lpstr>Times</vt:lpstr>
      <vt:lpstr>Times New Roman Uni</vt:lpstr>
      <vt:lpstr>Quince template</vt:lpstr>
      <vt:lpstr>Cryptocurrency Market Analysis</vt:lpstr>
      <vt:lpstr>Introduction</vt:lpstr>
      <vt:lpstr>Business Problem and  Proposed Solution</vt:lpstr>
      <vt:lpstr>Literature</vt:lpstr>
      <vt:lpstr>Data Description</vt:lpstr>
      <vt:lpstr>Data Description</vt:lpstr>
      <vt:lpstr>Data Description</vt:lpstr>
      <vt:lpstr>Data Exploration</vt:lpstr>
      <vt:lpstr>Data Exploration</vt:lpstr>
      <vt:lpstr>Data Exploration</vt:lpstr>
      <vt:lpstr>Data Exploration</vt:lpstr>
      <vt:lpstr>Data Exploration</vt:lpstr>
      <vt:lpstr>Data Transformation Performed</vt:lpstr>
      <vt:lpstr>Data Transformation Performed</vt:lpstr>
      <vt:lpstr>Data Transformation Performed</vt:lpstr>
      <vt:lpstr>Top Four Coins Found</vt:lpstr>
      <vt:lpstr>Top Four Coins Found</vt:lpstr>
      <vt:lpstr>Predictive Modeling</vt:lpstr>
      <vt:lpstr>Model- Bitcoin</vt:lpstr>
      <vt:lpstr>Model Bitcoin</vt:lpstr>
      <vt:lpstr>Random Forest- Feature Importance Plot</vt:lpstr>
      <vt:lpstr>Random Forest- Predicting Closing Price</vt:lpstr>
      <vt:lpstr>Random Forest- R Square</vt:lpstr>
      <vt:lpstr>Model Comparison</vt:lpstr>
      <vt:lpstr>Findings</vt:lpstr>
      <vt:lpstr>Recommendations For Business</vt:lpstr>
      <vt:lpstr>Recommendations For Business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Apurwa Prasad</cp:lastModifiedBy>
  <cp:revision>99</cp:revision>
  <dcterms:modified xsi:type="dcterms:W3CDTF">2019-08-14T19:34:41Z</dcterms:modified>
</cp:coreProperties>
</file>